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handoutMasterIdLst>
    <p:handoutMasterId r:id="rId21"/>
  </p:handoutMasterIdLst>
  <p:sldIdLst>
    <p:sldId id="256" r:id="rId3"/>
    <p:sldId id="258" r:id="rId4"/>
    <p:sldId id="259" r:id="rId5"/>
    <p:sldId id="295" r:id="rId6"/>
    <p:sldId id="263" r:id="rId7"/>
    <p:sldId id="260" r:id="rId8"/>
    <p:sldId id="264" r:id="rId9"/>
    <p:sldId id="272" r:id="rId10"/>
    <p:sldId id="286" r:id="rId11"/>
    <p:sldId id="279" r:id="rId12"/>
    <p:sldId id="280" r:id="rId13"/>
    <p:sldId id="282" r:id="rId14"/>
    <p:sldId id="277" r:id="rId15"/>
    <p:sldId id="281" r:id="rId16"/>
    <p:sldId id="288" r:id="rId17"/>
    <p:sldId id="287" r:id="rId18"/>
    <p:sldId id="261" r:id="rId19"/>
  </p:sldIdLst>
  <p:sldSz cx="12192000" cy="6858000"/>
  <p:notesSz cx="6858000" cy="9144000"/>
  <p:embeddedFontLst>
    <p:embeddedFont>
      <p:font typeface="微软雅黑" panose="020B0503020204020204" charset="-122"/>
      <p:regular r:id="rId25"/>
    </p:embeddedFont>
    <p:embeddedFont>
      <p:font typeface="Calibri" panose="020F0502020204030204"/>
      <p:regular r:id="rId26"/>
      <p:bold r:id="rId27"/>
      <p:italic r:id="rId28"/>
      <p:boldItalic r:id="rId29"/>
    </p:embeddedFont>
    <p:embeddedFont>
      <p:font typeface="Wingdings 2" panose="05020102010507070707" charset="0"/>
      <p:regular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2D70"/>
    <a:srgbClr val="6A0A74"/>
    <a:srgbClr val="5A0867"/>
    <a:srgbClr val="BF2976"/>
    <a:srgbClr val="D93179"/>
    <a:srgbClr val="8F73C7"/>
    <a:srgbClr val="3A1E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23.xml"/><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 Id="rId3" Type="http://schemas.openxmlformats.org/officeDocument/2006/relationships/image" Target="../media/image13.emf"/><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image" Target="../media/image18.emf"/><Relationship Id="rId6" Type="http://schemas.openxmlformats.org/officeDocument/2006/relationships/image" Target="../media/image17.wmf"/><Relationship Id="rId5" Type="http://schemas.openxmlformats.org/officeDocument/2006/relationships/oleObject" Target="../embeddings/oleObject2.bin"/><Relationship Id="rId4" Type="http://schemas.openxmlformats.org/officeDocument/2006/relationships/image" Target="../media/image16.wmf"/><Relationship Id="rId3" Type="http://schemas.openxmlformats.org/officeDocument/2006/relationships/oleObject" Target="../embeddings/oleObject1.bin"/><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emf"/><Relationship Id="rId3" Type="http://schemas.openxmlformats.org/officeDocument/2006/relationships/tags" Target="../tags/tag16.xml"/><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emf"/><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emf"/><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tags" Target="../tags/tag1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tags" Target="../tags/tag13.xml"/><Relationship Id="rId4" Type="http://schemas.openxmlformats.org/officeDocument/2006/relationships/image" Target="../media/image8.jpeg"/><Relationship Id="rId3" Type="http://schemas.openxmlformats.org/officeDocument/2006/relationships/tags" Target="../tags/tag1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emf"/><Relationship Id="rId3" Type="http://schemas.openxmlformats.org/officeDocument/2006/relationships/tags" Target="../tags/tag14.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emf"/><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D:\图片1.png图片1"/>
          <p:cNvPicPr>
            <a:picLocks noChangeAspect="1"/>
          </p:cNvPicPr>
          <p:nvPr/>
        </p:nvPicPr>
        <p:blipFill>
          <a:blip r:embed="rId1"/>
          <a:srcRect/>
          <a:stretch>
            <a:fillRect/>
          </a:stretch>
        </p:blipFill>
        <p:spPr>
          <a:xfrm>
            <a:off x="7621" y="3810"/>
            <a:ext cx="12177395" cy="6850380"/>
          </a:xfrm>
          <a:prstGeom prst="rect">
            <a:avLst/>
          </a:prstGeom>
        </p:spPr>
      </p:pic>
      <p:sp>
        <p:nvSpPr>
          <p:cNvPr id="5" name="文本框 4"/>
          <p:cNvSpPr txBox="1"/>
          <p:nvPr/>
        </p:nvSpPr>
        <p:spPr>
          <a:xfrm>
            <a:off x="778544" y="1541283"/>
            <a:ext cx="1946275" cy="460375"/>
          </a:xfrm>
          <a:prstGeom prst="rect">
            <a:avLst/>
          </a:prstGeom>
          <a:noFill/>
        </p:spPr>
        <p:txBody>
          <a:bodyPr wrap="none" rtlCol="0">
            <a:spAutoFit/>
          </a:bodyPr>
          <a:p>
            <a:r>
              <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ADMA 2023</a:t>
            </a:r>
            <a:endPar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778646" y="2318171"/>
            <a:ext cx="10892790" cy="1753235"/>
          </a:xfrm>
          <a:prstGeom prst="rect">
            <a:avLst/>
          </a:prstGeom>
          <a:noFill/>
          <a:effectLst>
            <a:outerShdw blurRad="50800" dist="50800" dir="5400000" algn="ctr" rotWithShape="0">
              <a:schemeClr val="accent1">
                <a:lumMod val="50000"/>
                <a:alpha val="0"/>
              </a:schemeClr>
            </a:outerShdw>
          </a:effectLst>
        </p:spPr>
        <p:txBody>
          <a:bodyPr wrap="none" rtlCol="0">
            <a:spAutoFit/>
          </a:bodyPr>
          <a:p>
            <a:pPr algn="l"/>
            <a:r>
              <a:rPr lang="en-US" altLang="zh-CN" sz="5400" b="1" dirty="0">
                <a:solidFill>
                  <a:srgbClr val="5A0867"/>
                </a:solidFill>
                <a:latin typeface="微软雅黑" panose="020B0503020204020204" charset="-122"/>
                <a:ea typeface="微软雅黑" panose="020B0503020204020204" charset="-122"/>
                <a:cs typeface="微软雅黑" panose="020B0503020204020204" charset="-122"/>
              </a:rPr>
              <a:t>DetOH: An Anchor-free Object </a:t>
            </a:r>
            <a:endParaRPr lang="en-US" altLang="zh-CN" sz="5400" b="1" dirty="0">
              <a:solidFill>
                <a:srgbClr val="5A0867"/>
              </a:solidFill>
              <a:latin typeface="微软雅黑" panose="020B0503020204020204" charset="-122"/>
              <a:ea typeface="微软雅黑" panose="020B0503020204020204" charset="-122"/>
              <a:cs typeface="微软雅黑" panose="020B0503020204020204" charset="-122"/>
            </a:endParaRPr>
          </a:p>
          <a:p>
            <a:pPr algn="l"/>
            <a:r>
              <a:rPr lang="en-US" altLang="zh-CN" sz="5400" b="1" dirty="0">
                <a:solidFill>
                  <a:srgbClr val="5A0867"/>
                </a:solidFill>
                <a:latin typeface="微软雅黑" panose="020B0503020204020204" charset="-122"/>
                <a:ea typeface="微软雅黑" panose="020B0503020204020204" charset="-122"/>
                <a:cs typeface="微软雅黑" panose="020B0503020204020204" charset="-122"/>
              </a:rPr>
              <a:t>Detector with Only Heatmaps</a:t>
            </a:r>
            <a:endParaRPr lang="en-US" altLang="zh-CN" sz="5400" b="1" dirty="0">
              <a:solidFill>
                <a:srgbClr val="5A0867"/>
              </a:solidFill>
              <a:latin typeface="微软雅黑" panose="020B0503020204020204" charset="-122"/>
              <a:ea typeface="微软雅黑" panose="020B0503020204020204" charset="-122"/>
              <a:cs typeface="微软雅黑" panose="020B0503020204020204" charset="-122"/>
            </a:endParaRPr>
          </a:p>
        </p:txBody>
      </p:sp>
      <p:grpSp>
        <p:nvGrpSpPr>
          <p:cNvPr id="7" name="组合 39"/>
          <p:cNvGrpSpPr/>
          <p:nvPr/>
        </p:nvGrpSpPr>
        <p:grpSpPr>
          <a:xfrm>
            <a:off x="816644" y="4511247"/>
            <a:ext cx="9191625" cy="1076325"/>
            <a:chOff x="669324" y="4462119"/>
            <a:chExt cx="9191625" cy="1076325"/>
          </a:xfrm>
          <a:effectLst/>
        </p:grpSpPr>
        <p:sp>
          <p:nvSpPr>
            <p:cNvPr id="8" name="文本框 7"/>
            <p:cNvSpPr txBox="1"/>
            <p:nvPr>
              <p:custDataLst>
                <p:tags r:id="rId2"/>
              </p:custDataLst>
            </p:nvPr>
          </p:nvSpPr>
          <p:spPr>
            <a:xfrm>
              <a:off x="669324" y="4462119"/>
              <a:ext cx="9191625" cy="1076325"/>
            </a:xfrm>
            <a:prstGeom prst="rect">
              <a:avLst/>
            </a:prstGeom>
            <a:noFill/>
          </p:spPr>
          <p:txBody>
            <a:bodyPr wrap="none" rtlCol="0">
              <a:spAutoFit/>
            </a:bodyPr>
            <a:p>
              <a:pPr algn="l"/>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Ruohao Wu</a:t>
              </a:r>
              <a:r>
                <a:rPr lang="en-US" altLang="zh-CN"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 </a:t>
              </a:r>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Xi Xiao</a:t>
              </a:r>
              <a:r>
                <a:rPr lang="en-US" altLang="zh-CN"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 </a:t>
              </a:r>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Guangwu Hu</a:t>
              </a:r>
              <a:endPar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Hanqing Zhao</a:t>
              </a:r>
              <a:r>
                <a:rPr lang="en-US" altLang="zh-CN"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 </a:t>
              </a:r>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Han Zhang</a:t>
              </a:r>
              <a:r>
                <a:rPr lang="en-US" altLang="zh-CN"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 </a:t>
              </a:r>
              <a:r>
                <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Yongqing Peng</a:t>
              </a:r>
              <a:endParaRPr lang="zh-CN" altLang="en-US" sz="32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3"/>
              </p:custDataLst>
            </p:nvPr>
          </p:nvSpPr>
          <p:spPr>
            <a:xfrm>
              <a:off x="1609067" y="4462119"/>
              <a:ext cx="309880" cy="583565"/>
            </a:xfrm>
            <a:prstGeom prst="rect">
              <a:avLst/>
            </a:prstGeom>
            <a:noFill/>
          </p:spPr>
          <p:txBody>
            <a:bodyPr wrap="none" rtlCol="0">
              <a:spAutoFit/>
            </a:bodyPr>
            <a:p>
              <a:endParaRPr lang="zh-CN" altLang="en-US"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custDataLst>
                <p:tags r:id="rId4"/>
              </p:custDataLst>
            </p:nvPr>
          </p:nvSpPr>
          <p:spPr>
            <a:xfrm>
              <a:off x="2548810" y="4462119"/>
              <a:ext cx="309880" cy="583565"/>
            </a:xfrm>
            <a:prstGeom prst="rect">
              <a:avLst/>
            </a:prstGeom>
            <a:noFill/>
          </p:spPr>
          <p:txBody>
            <a:bodyPr wrap="none" rtlCol="0">
              <a:spAutoFit/>
            </a:bodyPr>
            <a:p>
              <a:endParaRPr lang="zh-CN" altLang="en-US"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custDataLst>
                <p:tags r:id="rId5"/>
              </p:custDataLst>
            </p:nvPr>
          </p:nvSpPr>
          <p:spPr>
            <a:xfrm>
              <a:off x="3493630" y="4462119"/>
              <a:ext cx="309880" cy="583565"/>
            </a:xfrm>
            <a:prstGeom prst="rect">
              <a:avLst/>
            </a:prstGeom>
            <a:noFill/>
          </p:spPr>
          <p:txBody>
            <a:bodyPr wrap="none" rtlCol="0">
              <a:spAutoFit/>
            </a:bodyPr>
            <a:p>
              <a:endParaRPr lang="zh-CN" altLang="en-US"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Our Approach</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521335" y="2249170"/>
            <a:ext cx="5769610" cy="4246245"/>
          </a:xfrm>
          <a:prstGeom prst="rect">
            <a:avLst/>
          </a:prstGeom>
          <a:noFill/>
        </p:spPr>
        <p:txBody>
          <a:bodyPr wrap="square" rtlCol="0">
            <a:spAutoFit/>
          </a:bodyPr>
          <a:p>
            <a:pPr marL="285750" indent="-285750" algn="just">
              <a:lnSpc>
                <a:spcPct val="150000"/>
              </a:lnSpc>
              <a:buFont typeface="Arial" panose="020B0604020202020204" pitchFamily="34" charset="0"/>
              <a:buChar char="•"/>
              <a:defRPr/>
            </a:pPr>
            <a:r>
              <a:rPr b="1">
                <a:latin typeface="Times New Roman" panose="02020603050405020304" pitchFamily="18" charset="0"/>
                <a:cs typeface="Times New Roman" panose="02020603050405020304" pitchFamily="18" charset="0"/>
                <a:sym typeface="+mn-ea"/>
              </a:rPr>
              <a:t>Center point position</a:t>
            </a:r>
            <a:r>
              <a:rPr>
                <a:latin typeface="Times New Roman" panose="02020603050405020304" pitchFamily="18" charset="0"/>
                <a:cs typeface="Times New Roman" panose="02020603050405020304" pitchFamily="18" charset="0"/>
                <a:sym typeface="+mn-ea"/>
              </a:rPr>
              <a:t>.  By comparing the maxpooling result with the mean filtering result, the location with the same value is the local maximum point, which is the center of the object.</a:t>
            </a:r>
            <a:endParaRPr>
              <a:latin typeface="Times New Roman" panose="02020603050405020304" pitchFamily="18" charset="0"/>
              <a:cs typeface="Times New Roman" panose="02020603050405020304" pitchFamily="18" charset="0"/>
              <a:sym typeface="+mn-ea"/>
            </a:endParaRPr>
          </a:p>
          <a:p>
            <a:pPr marL="285750" indent="-285750" algn="just">
              <a:lnSpc>
                <a:spcPct val="150000"/>
              </a:lnSpc>
              <a:buFont typeface="Arial" panose="020B0604020202020204" pitchFamily="34" charset="0"/>
              <a:buChar char="•"/>
              <a:defRPr/>
            </a:pPr>
            <a:r>
              <a:rPr b="1">
                <a:latin typeface="Times New Roman" panose="02020603050405020304" pitchFamily="18" charset="0"/>
                <a:cs typeface="Times New Roman" panose="02020603050405020304" pitchFamily="18" charset="0"/>
                <a:sym typeface="+mn-ea"/>
              </a:rPr>
              <a:t>Size parameters</a:t>
            </a:r>
            <a:r>
              <a:rPr>
                <a:latin typeface="Times New Roman" panose="02020603050405020304" pitchFamily="18" charset="0"/>
                <a:cs typeface="Times New Roman" panose="02020603050405020304" pitchFamily="18" charset="0"/>
                <a:sym typeface="+mn-ea"/>
              </a:rPr>
              <a:t>.</a:t>
            </a:r>
            <a:r>
              <a:rPr lang="en-US">
                <a:latin typeface="Times New Roman" panose="02020603050405020304" pitchFamily="18" charset="0"/>
                <a:cs typeface="Times New Roman" panose="02020603050405020304" pitchFamily="18" charset="0"/>
                <a:sym typeface="+mn-ea"/>
              </a:rPr>
              <a:t> </a:t>
            </a:r>
            <a:r>
              <a:rPr>
                <a:latin typeface="Times New Roman" panose="02020603050405020304" pitchFamily="18" charset="0"/>
                <a:cs typeface="Times New Roman" panose="02020603050405020304" pitchFamily="18" charset="0"/>
                <a:sym typeface="+mn-ea"/>
              </a:rPr>
              <a:t>According to the mapping relationship between the value and the distance from the CP, the corresponding direction size parameter is determined.</a:t>
            </a:r>
            <a:endParaRPr>
              <a:latin typeface="Times New Roman" panose="02020603050405020304" pitchFamily="18" charset="0"/>
              <a:cs typeface="Times New Roman" panose="02020603050405020304" pitchFamily="18" charset="0"/>
              <a:sym typeface="+mn-ea"/>
            </a:endParaRPr>
          </a:p>
          <a:p>
            <a:pPr marL="285750" indent="-285750" algn="just">
              <a:lnSpc>
                <a:spcPct val="150000"/>
              </a:lnSpc>
              <a:buFont typeface="Arial" panose="020B0604020202020204" pitchFamily="34" charset="0"/>
              <a:buChar char="•"/>
              <a:defRPr/>
            </a:pPr>
            <a:r>
              <a:rPr lang="zh-CN" b="1">
                <a:latin typeface="Times New Roman" panose="02020603050405020304" pitchFamily="18" charset="0"/>
                <a:cs typeface="Times New Roman" panose="02020603050405020304" pitchFamily="18" charset="0"/>
                <a:sym typeface="+mn-ea"/>
              </a:rPr>
              <a:t>Bounding box</a:t>
            </a:r>
            <a:r>
              <a:rPr lang="zh-CN">
                <a:latin typeface="Times New Roman" panose="02020603050405020304" pitchFamily="18" charset="0"/>
                <a:cs typeface="Times New Roman" panose="02020603050405020304" pitchFamily="18" charset="0"/>
                <a:sym typeface="+mn-ea"/>
              </a:rPr>
              <a:t>.</a:t>
            </a:r>
            <a:r>
              <a:rPr lang="en-US" altLang="zh-CN">
                <a:latin typeface="Times New Roman" panose="02020603050405020304" pitchFamily="18" charset="0"/>
                <a:cs typeface="Times New Roman" panose="02020603050405020304" pitchFamily="18" charset="0"/>
                <a:sym typeface="+mn-ea"/>
              </a:rPr>
              <a:t> I</a:t>
            </a:r>
            <a:r>
              <a:rPr lang="zh-CN">
                <a:latin typeface="Times New Roman" panose="02020603050405020304" pitchFamily="18" charset="0"/>
                <a:cs typeface="Times New Roman" panose="02020603050405020304" pitchFamily="18" charset="0"/>
                <a:sym typeface="+mn-ea"/>
              </a:rPr>
              <a:t>n the experiment, we found that fine-tuning the bounding box can alleviate the problem of CP positioning bias.</a:t>
            </a:r>
            <a:endParaRPr lang="zh-CN">
              <a:latin typeface="Times New Roman" panose="02020603050405020304" pitchFamily="18" charset="0"/>
              <a:cs typeface="Times New Roman" panose="02020603050405020304" pitchFamily="18" charset="0"/>
              <a:sym typeface="+mn-ea"/>
            </a:endParaRPr>
          </a:p>
        </p:txBody>
      </p:sp>
      <p:sp>
        <p:nvSpPr>
          <p:cNvPr id="47" name="KOPPT"/>
          <p:cNvSpPr txBox="1"/>
          <p:nvPr/>
        </p:nvSpPr>
        <p:spPr>
          <a:xfrm>
            <a:off x="415995" y="1464347"/>
            <a:ext cx="1887220"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Object Size</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pic>
        <p:nvPicPr>
          <p:cNvPr id="5" name="图片 4"/>
          <p:cNvPicPr>
            <a:picLocks noChangeAspect="1"/>
          </p:cNvPicPr>
          <p:nvPr/>
        </p:nvPicPr>
        <p:blipFill>
          <a:blip r:embed="rId3"/>
          <a:srcRect l="31844" r="32228"/>
          <a:stretch>
            <a:fillRect/>
          </a:stretch>
        </p:blipFill>
        <p:spPr>
          <a:xfrm>
            <a:off x="7165340" y="2277110"/>
            <a:ext cx="4272915" cy="899795"/>
          </a:xfrm>
          <a:prstGeom prst="rect">
            <a:avLst/>
          </a:prstGeom>
        </p:spPr>
      </p:pic>
      <p:pic>
        <p:nvPicPr>
          <p:cNvPr id="6" name="图片 5"/>
          <p:cNvPicPr>
            <a:picLocks noChangeAspect="1"/>
          </p:cNvPicPr>
          <p:nvPr/>
        </p:nvPicPr>
        <p:blipFill>
          <a:blip r:embed="rId4"/>
          <a:srcRect l="31849" r="32479"/>
          <a:stretch>
            <a:fillRect/>
          </a:stretch>
        </p:blipFill>
        <p:spPr>
          <a:xfrm>
            <a:off x="7167245" y="3763645"/>
            <a:ext cx="4242435" cy="899795"/>
          </a:xfrm>
          <a:prstGeom prst="rect">
            <a:avLst/>
          </a:prstGeom>
        </p:spPr>
      </p:pic>
      <p:pic>
        <p:nvPicPr>
          <p:cNvPr id="7" name="图片 6"/>
          <p:cNvPicPr>
            <a:picLocks noChangeAspect="1"/>
          </p:cNvPicPr>
          <p:nvPr/>
        </p:nvPicPr>
        <p:blipFill>
          <a:blip r:embed="rId5"/>
          <a:srcRect l="37551" r="37044"/>
          <a:stretch>
            <a:fillRect/>
          </a:stretch>
        </p:blipFill>
        <p:spPr>
          <a:xfrm>
            <a:off x="7212330" y="5099685"/>
            <a:ext cx="3021330" cy="8997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Our Approach</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521335" y="2106295"/>
            <a:ext cx="5861685" cy="4661535"/>
          </a:xfrm>
          <a:prstGeom prst="rect">
            <a:avLst/>
          </a:prstGeom>
          <a:noFill/>
        </p:spPr>
        <p:txBody>
          <a:bodyPr wrap="square" rtlCol="0">
            <a:spAutoFit/>
          </a:bodyPr>
          <a:p>
            <a:pPr marL="285750" indent="-285750" algn="just">
              <a:lnSpc>
                <a:spcPct val="150000"/>
              </a:lnSpc>
              <a:buFont typeface="Arial" panose="020B0604020202020204" pitchFamily="34" charset="0"/>
              <a:buChar char="•"/>
              <a:defRPr/>
            </a:pPr>
            <a:r>
              <a:rPr>
                <a:latin typeface="Times New Roman" panose="02020603050405020304" pitchFamily="18" charset="0"/>
                <a:ea typeface="微软雅黑" panose="020B0503020204020204" charset="-122"/>
                <a:cs typeface="Times New Roman" panose="02020603050405020304" pitchFamily="18" charset="0"/>
                <a:sym typeface="+mn-ea"/>
              </a:rPr>
              <a:t>The loss function adopted is a combination of two loss functions. One is the MSE loss, and the other is the CP Loss designed for the model proposed in this paper. </a:t>
            </a:r>
            <a:endParaRPr>
              <a:latin typeface="Times New Roman" panose="02020603050405020304" pitchFamily="18" charset="0"/>
              <a:ea typeface="微软雅黑" panose="020B0503020204020204" charset="-122"/>
              <a:cs typeface="Times New Roman" panose="02020603050405020304" pitchFamily="18" charset="0"/>
              <a:sym typeface="+mn-ea"/>
            </a:endParaRPr>
          </a:p>
          <a:p>
            <a:pPr marL="285750" indent="-285750" algn="just">
              <a:lnSpc>
                <a:spcPct val="150000"/>
              </a:lnSpc>
              <a:buFont typeface="Arial" panose="020B0604020202020204" pitchFamily="34" charset="0"/>
              <a:buChar char="•"/>
              <a:defRPr/>
            </a:pPr>
            <a:r>
              <a:rPr lang="en-US">
                <a:latin typeface="Times New Roman" panose="02020603050405020304" pitchFamily="18" charset="0"/>
                <a:ea typeface="微软雅黑" panose="020B0503020204020204" charset="-122"/>
                <a:cs typeface="Times New Roman" panose="02020603050405020304" pitchFamily="18" charset="0"/>
                <a:sym typeface="+mn-ea"/>
              </a:rPr>
              <a:t>T</a:t>
            </a:r>
            <a:r>
              <a:rPr>
                <a:latin typeface="Times New Roman" panose="02020603050405020304" pitchFamily="18" charset="0"/>
                <a:ea typeface="微软雅黑" panose="020B0503020204020204" charset="-122"/>
                <a:cs typeface="Times New Roman" panose="02020603050405020304" pitchFamily="18" charset="0"/>
                <a:sym typeface="+mn-ea"/>
              </a:rPr>
              <a:t>he mask matrix is defined as the position of the maximum point. In other words, the position of the pooled heatmaps that is equal to the original heatmaps is assigned the value of 1, and the rest is 0.</a:t>
            </a:r>
            <a:endParaRPr>
              <a:latin typeface="Times New Roman" panose="02020603050405020304" pitchFamily="18" charset="0"/>
              <a:ea typeface="微软雅黑" panose="020B0503020204020204" charset="-122"/>
              <a:cs typeface="Times New Roman" panose="02020603050405020304" pitchFamily="18" charset="0"/>
              <a:sym typeface="+mn-ea"/>
            </a:endParaRPr>
          </a:p>
          <a:p>
            <a:pPr marL="285750" indent="-285750" algn="just">
              <a:lnSpc>
                <a:spcPct val="150000"/>
              </a:lnSpc>
              <a:buFont typeface="Arial" panose="020B0604020202020204" pitchFamily="34" charset="0"/>
              <a:buChar char="•"/>
              <a:defRPr/>
            </a:pPr>
            <a:r>
              <a:rPr lang="en-US">
                <a:latin typeface="Times New Roman" panose="02020603050405020304" pitchFamily="18" charset="0"/>
                <a:ea typeface="微软雅黑" panose="020B0503020204020204" charset="-122"/>
                <a:cs typeface="Times New Roman" panose="02020603050405020304" pitchFamily="18" charset="0"/>
                <a:sym typeface="+mn-ea"/>
              </a:rPr>
              <a:t>M</a:t>
            </a:r>
            <a:r>
              <a:rPr>
                <a:latin typeface="Times New Roman" panose="02020603050405020304" pitchFamily="18" charset="0"/>
                <a:ea typeface="微软雅黑" panose="020B0503020204020204" charset="-122"/>
                <a:cs typeface="Times New Roman" panose="02020603050405020304" pitchFamily="18" charset="0"/>
                <a:sym typeface="+mn-ea"/>
              </a:rPr>
              <a:t>ultiplying the predicted value and the true value by the mask matrix and dividing the calculation result of the cross-entropy loss function by the modulus of the mask matrix, we can get the CP loss function</a:t>
            </a:r>
            <a:r>
              <a:rPr lang="en-US">
                <a:latin typeface="Times New Roman" panose="02020603050405020304" pitchFamily="18" charset="0"/>
                <a:ea typeface="微软雅黑" panose="020B0503020204020204" charset="-122"/>
                <a:cs typeface="Times New Roman" panose="02020603050405020304" pitchFamily="18" charset="0"/>
                <a:sym typeface="+mn-ea"/>
              </a:rPr>
              <a:t>.</a:t>
            </a:r>
            <a:endParaRPr 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7" name="KOPPT"/>
          <p:cNvSpPr txBox="1"/>
          <p:nvPr/>
        </p:nvSpPr>
        <p:spPr>
          <a:xfrm>
            <a:off x="415995" y="1464347"/>
            <a:ext cx="2278380"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Loss Function</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graphicFrame>
        <p:nvGraphicFramePr>
          <p:cNvPr id="3" name="对象 -2147482615"/>
          <p:cNvGraphicFramePr>
            <a:graphicFrameLocks noChangeAspect="1"/>
          </p:cNvGraphicFramePr>
          <p:nvPr/>
        </p:nvGraphicFramePr>
        <p:xfrm>
          <a:off x="6593840" y="2482215"/>
          <a:ext cx="5177192" cy="576000"/>
        </p:xfrm>
        <a:graphic>
          <a:graphicData uri="http://schemas.openxmlformats.org/presentationml/2006/ole">
            <mc:AlternateContent xmlns:mc="http://schemas.openxmlformats.org/markup-compatibility/2006">
              <mc:Choice xmlns:v="urn:schemas-microsoft-com:vml" Requires="v">
                <p:oleObj spid="_x0000_s3076" name="" r:id="rId3" imgW="2184400" imgH="241300" progId="Equation.KSEE3">
                  <p:embed/>
                </p:oleObj>
              </mc:Choice>
              <mc:Fallback>
                <p:oleObj name="" r:id="rId3" imgW="2184400" imgH="241300" progId="Equation.KSEE3">
                  <p:embed/>
                  <p:pic>
                    <p:nvPicPr>
                      <p:cNvPr id="0" name="图片 3075"/>
                      <p:cNvPicPr/>
                      <p:nvPr/>
                    </p:nvPicPr>
                    <p:blipFill>
                      <a:blip r:embed="rId4"/>
                      <a:stretch>
                        <a:fillRect/>
                      </a:stretch>
                    </p:blipFill>
                    <p:spPr>
                      <a:xfrm>
                        <a:off x="6593840" y="2482215"/>
                        <a:ext cx="5177192" cy="576000"/>
                      </a:xfrm>
                      <a:prstGeom prst="rect">
                        <a:avLst/>
                      </a:prstGeom>
                      <a:noFill/>
                      <a:ln w="38100">
                        <a:noFill/>
                        <a:miter/>
                      </a:ln>
                    </p:spPr>
                  </p:pic>
                </p:oleObj>
              </mc:Fallback>
            </mc:AlternateContent>
          </a:graphicData>
        </a:graphic>
      </p:graphicFrame>
      <p:graphicFrame>
        <p:nvGraphicFramePr>
          <p:cNvPr id="8" name="对象 -2147482607"/>
          <p:cNvGraphicFramePr>
            <a:graphicFrameLocks noChangeAspect="1"/>
          </p:cNvGraphicFramePr>
          <p:nvPr/>
        </p:nvGraphicFramePr>
        <p:xfrm>
          <a:off x="6593840" y="4815840"/>
          <a:ext cx="4857785" cy="1008000"/>
        </p:xfrm>
        <a:graphic>
          <a:graphicData uri="http://schemas.openxmlformats.org/presentationml/2006/ole">
            <mc:AlternateContent xmlns:mc="http://schemas.openxmlformats.org/markup-compatibility/2006">
              <mc:Choice xmlns:v="urn:schemas-microsoft-com:vml" Requires="v">
                <p:oleObj spid="_x0000_s9" name="" r:id="rId5" imgW="2159000" imgH="444500" progId="Equation.KSEE3">
                  <p:embed/>
                </p:oleObj>
              </mc:Choice>
              <mc:Fallback>
                <p:oleObj name="" r:id="rId5" imgW="2159000" imgH="444500" progId="Equation.KSEE3">
                  <p:embed/>
                  <p:pic>
                    <p:nvPicPr>
                      <p:cNvPr id="0" name="图片 1"/>
                      <p:cNvPicPr/>
                      <p:nvPr/>
                    </p:nvPicPr>
                    <p:blipFill>
                      <a:blip r:embed="rId6"/>
                      <a:stretch>
                        <a:fillRect/>
                      </a:stretch>
                    </p:blipFill>
                    <p:spPr>
                      <a:xfrm>
                        <a:off x="6593840" y="4815840"/>
                        <a:ext cx="4857785" cy="1008000"/>
                      </a:xfrm>
                      <a:prstGeom prst="rect">
                        <a:avLst/>
                      </a:prstGeom>
                      <a:noFill/>
                      <a:ln w="38100">
                        <a:noFill/>
                        <a:miter/>
                      </a:ln>
                    </p:spPr>
                  </p:pic>
                </p:oleObj>
              </mc:Fallback>
            </mc:AlternateContent>
          </a:graphicData>
        </a:graphic>
      </p:graphicFrame>
      <p:pic>
        <p:nvPicPr>
          <p:cNvPr id="10" name="图片 9"/>
          <p:cNvPicPr>
            <a:picLocks noChangeAspect="1"/>
          </p:cNvPicPr>
          <p:nvPr/>
        </p:nvPicPr>
        <p:blipFill>
          <a:blip r:embed="rId7"/>
          <a:srcRect l="25970" r="25117"/>
          <a:stretch>
            <a:fillRect/>
          </a:stretch>
        </p:blipFill>
        <p:spPr>
          <a:xfrm>
            <a:off x="6560185" y="3439160"/>
            <a:ext cx="5817143" cy="900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Evaluation</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7" name="KOPPT"/>
          <p:cNvSpPr txBox="1"/>
          <p:nvPr/>
        </p:nvSpPr>
        <p:spPr>
          <a:xfrm>
            <a:off x="415995" y="1464347"/>
            <a:ext cx="1562100"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Accuracy</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graphicFrame>
        <p:nvGraphicFramePr>
          <p:cNvPr id="6" name="表格 5"/>
          <p:cNvGraphicFramePr/>
          <p:nvPr>
            <p:custDataLst>
              <p:tags r:id="rId3"/>
            </p:custDataLst>
          </p:nvPr>
        </p:nvGraphicFramePr>
        <p:xfrm>
          <a:off x="548005" y="1899920"/>
          <a:ext cx="11074400" cy="4141470"/>
        </p:xfrm>
        <a:graphic>
          <a:graphicData uri="http://schemas.openxmlformats.org/drawingml/2006/table">
            <a:tbl>
              <a:tblPr firstRow="1" bandRow="1">
                <a:tableStyleId>{5940675A-B579-460E-94D1-54222C63F5DA}</a:tableStyleId>
              </a:tblPr>
              <a:tblGrid>
                <a:gridCol w="2889885"/>
                <a:gridCol w="2827655"/>
                <a:gridCol w="892175"/>
                <a:gridCol w="893445"/>
                <a:gridCol w="892810"/>
                <a:gridCol w="891540"/>
                <a:gridCol w="895350"/>
                <a:gridCol w="891540"/>
              </a:tblGrid>
              <a:tr h="274320">
                <a:tc>
                  <a:txBody>
                    <a:bodyPr/>
                    <a:p>
                      <a:pPr indent="0" algn="ctr">
                        <a:buNone/>
                      </a:pPr>
                      <a:r>
                        <a:rPr lang="en-US" sz="1800" b="1">
                          <a:latin typeface="Times New Roman" panose="02020603050405020304" pitchFamily="18" charset="0"/>
                          <a:cs typeface="Times New Roman" panose="02020603050405020304" pitchFamily="18" charset="0"/>
                        </a:rPr>
                        <a:t>Method</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Backbone</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AP</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AP</a:t>
                      </a:r>
                      <a:r>
                        <a:rPr lang="en-US" sz="1800" b="1" baseline="-25000">
                          <a:latin typeface="Times New Roman" panose="02020603050405020304" pitchFamily="18" charset="0"/>
                          <a:ea typeface="宋体" panose="02010600030101010101" pitchFamily="2" charset="-122"/>
                          <a:cs typeface="Times New Roman" panose="02020603050405020304" pitchFamily="18" charset="0"/>
                        </a:rPr>
                        <a:t>50</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AP</a:t>
                      </a:r>
                      <a:r>
                        <a:rPr lang="en-US" sz="1800" b="1" baseline="-25000">
                          <a:latin typeface="Times New Roman" panose="02020603050405020304" pitchFamily="18" charset="0"/>
                          <a:ea typeface="宋体" panose="02010600030101010101" pitchFamily="2" charset="-122"/>
                          <a:cs typeface="Times New Roman" panose="02020603050405020304" pitchFamily="18" charset="0"/>
                        </a:rPr>
                        <a:t>75</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AP</a:t>
                      </a:r>
                      <a:r>
                        <a:rPr lang="en-US" sz="1800" b="1" baseline="-25000">
                          <a:latin typeface="Times New Roman" panose="02020603050405020304" pitchFamily="18" charset="0"/>
                          <a:cs typeface="Times New Roman" panose="02020603050405020304" pitchFamily="18" charset="0"/>
                        </a:rPr>
                        <a:t>S</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AP</a:t>
                      </a:r>
                      <a:r>
                        <a:rPr lang="en-US" sz="1800" b="1" baseline="-25000">
                          <a:latin typeface="Times New Roman" panose="02020603050405020304" pitchFamily="18" charset="0"/>
                          <a:cs typeface="Times New Roman" panose="02020603050405020304" pitchFamily="18" charset="0"/>
                        </a:rPr>
                        <a:t>M</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AP</a:t>
                      </a:r>
                      <a:r>
                        <a:rPr lang="en-US" sz="1800" b="1" baseline="-25000">
                          <a:latin typeface="Times New Roman" panose="02020603050405020304" pitchFamily="18" charset="0"/>
                          <a:cs typeface="Times New Roman" panose="02020603050405020304" pitchFamily="18" charset="0"/>
                        </a:rPr>
                        <a:t>L</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9710">
                <a:tc>
                  <a:txBody>
                    <a:bodyPr/>
                    <a:p>
                      <a:pPr indent="0">
                        <a:buNone/>
                      </a:pPr>
                      <a:r>
                        <a:rPr lang="en-US" sz="1800" b="0">
                          <a:latin typeface="Times New Roman" panose="02020603050405020304" pitchFamily="18" charset="0"/>
                          <a:cs typeface="Times New Roman" panose="02020603050405020304" pitchFamily="18" charset="0"/>
                        </a:rPr>
                        <a:t>Two-stage methods:</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 </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 </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 </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 </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 </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 </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 </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20345">
                <a:tc>
                  <a:txBody>
                    <a:bodyPr/>
                    <a:p>
                      <a:pPr indent="0">
                        <a:buNone/>
                      </a:pPr>
                      <a:r>
                        <a:rPr lang="en-US" sz="1800" b="0">
                          <a:latin typeface="Times New Roman" panose="02020603050405020304" pitchFamily="18" charset="0"/>
                          <a:cs typeface="Times New Roman" panose="02020603050405020304" pitchFamily="18" charset="0"/>
                        </a:rPr>
                        <a:t>Faster R-CNN by G-RMI</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Inception-ResNet-v2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3</a:t>
                      </a:r>
                      <a:r>
                        <a:rPr lang="en-US" sz="1800" b="0">
                          <a:latin typeface="Times New Roman" panose="02020603050405020304" pitchFamily="18" charset="0"/>
                          <a:cs typeface="Times New Roman" panose="02020603050405020304" pitchFamily="18" charset="0"/>
                        </a:rPr>
                        <a:t>4.7</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5</a:t>
                      </a:r>
                      <a:r>
                        <a:rPr lang="en-US" sz="1800" b="0">
                          <a:latin typeface="Times New Roman" panose="02020603050405020304" pitchFamily="18" charset="0"/>
                          <a:cs typeface="Times New Roman" panose="02020603050405020304" pitchFamily="18" charset="0"/>
                        </a:rPr>
                        <a:t>5.5</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3</a:t>
                      </a:r>
                      <a:r>
                        <a:rPr lang="en-US" sz="1800" b="0">
                          <a:latin typeface="Times New Roman" panose="02020603050405020304" pitchFamily="18" charset="0"/>
                          <a:cs typeface="Times New Roman" panose="02020603050405020304" pitchFamily="18" charset="0"/>
                        </a:rPr>
                        <a:t>6.7</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sz="1800" b="0">
                          <a:solidFill>
                            <a:srgbClr val="000000"/>
                          </a:solidFill>
                          <a:latin typeface="Times New Roman" panose="02020603050405020304" pitchFamily="18" charset="0"/>
                          <a:cs typeface="Times New Roman" panose="02020603050405020304" pitchFamily="18" charset="0"/>
                        </a:rPr>
                        <a:t>3.5</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8.1</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2.0</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19710">
                <a:tc>
                  <a:txBody>
                    <a:bodyPr/>
                    <a:p>
                      <a:pPr indent="0">
                        <a:buNone/>
                      </a:pPr>
                      <a:r>
                        <a:rPr lang="en-US" sz="1800" b="0">
                          <a:latin typeface="Times New Roman" panose="02020603050405020304" pitchFamily="18" charset="0"/>
                          <a:cs typeface="Times New Roman" panose="02020603050405020304" pitchFamily="18" charset="0"/>
                        </a:rPr>
                        <a:t>Faster R-CNN+++ </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ResNet-101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34.9</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55.7</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37.4</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sz="1800" b="0">
                          <a:solidFill>
                            <a:srgbClr val="000000"/>
                          </a:solidFill>
                          <a:latin typeface="Times New Roman" panose="02020603050405020304" pitchFamily="18" charset="0"/>
                          <a:cs typeface="Times New Roman" panose="02020603050405020304" pitchFamily="18" charset="0"/>
                        </a:rPr>
                        <a:t>5.6</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8.7</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0.9</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9235">
                <a:tc>
                  <a:txBody>
                    <a:bodyPr/>
                    <a:p>
                      <a:pPr indent="0">
                        <a:buNone/>
                      </a:pPr>
                      <a:r>
                        <a:rPr lang="en-US" sz="1800" b="0">
                          <a:latin typeface="Times New Roman" panose="02020603050405020304" pitchFamily="18" charset="0"/>
                          <a:cs typeface="Times New Roman" panose="02020603050405020304" pitchFamily="18" charset="0"/>
                        </a:rPr>
                        <a:t>Faster R-CNN w/ FPN </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ResNet-101-FPN</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3</a:t>
                      </a:r>
                      <a:r>
                        <a:rPr lang="en-US" sz="1800" b="0">
                          <a:latin typeface="Times New Roman" panose="02020603050405020304" pitchFamily="18" charset="0"/>
                          <a:cs typeface="Times New Roman" panose="02020603050405020304" pitchFamily="18" charset="0"/>
                        </a:rPr>
                        <a:t>6.2</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5</a:t>
                      </a:r>
                      <a:r>
                        <a:rPr lang="en-US" sz="1800" b="0">
                          <a:latin typeface="Times New Roman" panose="02020603050405020304" pitchFamily="18" charset="0"/>
                          <a:cs typeface="Times New Roman" panose="02020603050405020304" pitchFamily="18" charset="0"/>
                        </a:rPr>
                        <a:t>9.1</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3</a:t>
                      </a:r>
                      <a:r>
                        <a:rPr lang="en-US" sz="1800" b="0">
                          <a:latin typeface="Times New Roman" panose="02020603050405020304" pitchFamily="18" charset="0"/>
                          <a:cs typeface="Times New Roman" panose="02020603050405020304" pitchFamily="18" charset="0"/>
                        </a:rPr>
                        <a:t>9.0</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sz="1800" b="0">
                          <a:solidFill>
                            <a:srgbClr val="000000"/>
                          </a:solidFill>
                          <a:latin typeface="Times New Roman" panose="02020603050405020304" pitchFamily="18" charset="0"/>
                          <a:cs typeface="Times New Roman" panose="02020603050405020304" pitchFamily="18" charset="0"/>
                        </a:rPr>
                        <a:t>8.2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9.0</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8.2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8600">
                <a:tc>
                  <a:txBody>
                    <a:bodyPr/>
                    <a:p>
                      <a:pPr indent="0">
                        <a:buNone/>
                      </a:pPr>
                      <a:r>
                        <a:rPr lang="en-US" sz="1800" b="0">
                          <a:latin typeface="Times New Roman" panose="02020603050405020304" pitchFamily="18" charset="0"/>
                          <a:cs typeface="Times New Roman" panose="02020603050405020304" pitchFamily="18" charset="0"/>
                        </a:rPr>
                        <a:t>Faster R-CNN w/ TDM </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Inception-ResNet-v2-TDM</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3</a:t>
                      </a:r>
                      <a:r>
                        <a:rPr lang="en-US" sz="1800" b="0">
                          <a:latin typeface="Times New Roman" panose="02020603050405020304" pitchFamily="18" charset="0"/>
                          <a:cs typeface="Times New Roman" panose="02020603050405020304" pitchFamily="18" charset="0"/>
                        </a:rPr>
                        <a:t>6.8</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5</a:t>
                      </a:r>
                      <a:r>
                        <a:rPr lang="en-US" sz="1800" b="0">
                          <a:latin typeface="Times New Roman" panose="02020603050405020304" pitchFamily="18" charset="0"/>
                          <a:cs typeface="Times New Roman" panose="02020603050405020304" pitchFamily="18" charset="0"/>
                        </a:rPr>
                        <a:t>7.7</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ea typeface="宋体" panose="02010600030101010101" pitchFamily="2" charset="-122"/>
                          <a:cs typeface="Times New Roman" panose="02020603050405020304" pitchFamily="18" charset="0"/>
                        </a:rPr>
                        <a:t>3</a:t>
                      </a:r>
                      <a:r>
                        <a:rPr lang="en-US" sz="1800" b="0">
                          <a:latin typeface="Times New Roman" panose="02020603050405020304" pitchFamily="18" charset="0"/>
                          <a:cs typeface="Times New Roman" panose="02020603050405020304" pitchFamily="18" charset="0"/>
                        </a:rPr>
                        <a:t>9.2</a:t>
                      </a:r>
                      <a:endParaRPr lang="en-US" altLang="en-US" sz="18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sz="1800" b="0">
                          <a:solidFill>
                            <a:srgbClr val="000000"/>
                          </a:solidFill>
                          <a:latin typeface="Times New Roman" panose="02020603050405020304" pitchFamily="18" charset="0"/>
                          <a:cs typeface="Times New Roman" panose="02020603050405020304" pitchFamily="18" charset="0"/>
                        </a:rPr>
                        <a:t>6.2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9.8</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2.1</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229235">
                <a:tc>
                  <a:txBody>
                    <a:bodyPr/>
                    <a:p>
                      <a:pPr indent="0">
                        <a:buNone/>
                      </a:pPr>
                      <a:r>
                        <a:rPr lang="en-US" sz="1800" b="0">
                          <a:latin typeface="Times New Roman" panose="02020603050405020304" pitchFamily="18" charset="0"/>
                          <a:cs typeface="Times New Roman" panose="02020603050405020304" pitchFamily="18" charset="0"/>
                        </a:rPr>
                        <a:t>One-stage methods:</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800" b="0">
                          <a:solidFill>
                            <a:srgbClr val="000000"/>
                          </a:solidFill>
                          <a:latin typeface="Times New Roman" panose="02020603050405020304" pitchFamily="18" charset="0"/>
                          <a:cs typeface="Times New Roman" panose="02020603050405020304" pitchFamily="18" charset="0"/>
                        </a:rPr>
                        <a:t> </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 </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 </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 </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 </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 </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 </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29235">
                <a:tc>
                  <a:txBody>
                    <a:bodyPr/>
                    <a:p>
                      <a:pPr indent="0">
                        <a:buNone/>
                      </a:pPr>
                      <a:r>
                        <a:rPr lang="en-US" sz="1800" b="0">
                          <a:latin typeface="Times New Roman" panose="02020603050405020304" pitchFamily="18" charset="0"/>
                          <a:cs typeface="Times New Roman" panose="02020603050405020304" pitchFamily="18" charset="0"/>
                        </a:rPr>
                        <a:t>YOLOv2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DarkNet-19</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sz="1800" b="0">
                          <a:solidFill>
                            <a:srgbClr val="000000"/>
                          </a:solidFill>
                          <a:latin typeface="Times New Roman" panose="02020603050405020304" pitchFamily="18" charset="0"/>
                          <a:cs typeface="Times New Roman" panose="02020603050405020304" pitchFamily="18" charset="0"/>
                        </a:rPr>
                        <a:t>1.6</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4.0</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sz="1800" b="0">
                          <a:solidFill>
                            <a:srgbClr val="000000"/>
                          </a:solidFill>
                          <a:latin typeface="Times New Roman" panose="02020603050405020304" pitchFamily="18" charset="0"/>
                          <a:cs typeface="Times New Roman" panose="02020603050405020304" pitchFamily="18" charset="0"/>
                        </a:rPr>
                        <a:t>9.2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.0</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sz="1800" b="0">
                          <a:solidFill>
                            <a:srgbClr val="000000"/>
                          </a:solidFill>
                          <a:latin typeface="Times New Roman" panose="02020603050405020304" pitchFamily="18" charset="0"/>
                          <a:cs typeface="Times New Roman" panose="02020603050405020304" pitchFamily="18" charset="0"/>
                        </a:rPr>
                        <a:t>2.4</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5.5</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9235">
                <a:tc>
                  <a:txBody>
                    <a:bodyPr/>
                    <a:p>
                      <a:pPr indent="0">
                        <a:buNone/>
                      </a:pPr>
                      <a:r>
                        <a:rPr lang="en-US" sz="1800" b="0">
                          <a:latin typeface="Times New Roman" panose="02020603050405020304" pitchFamily="18" charset="0"/>
                          <a:cs typeface="Times New Roman" panose="02020603050405020304" pitchFamily="18" charset="0"/>
                        </a:rPr>
                        <a:t>SSD</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ResNet-101-SSD</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1.2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0.4</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3.3</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sz="1800" b="0">
                          <a:solidFill>
                            <a:srgbClr val="000000"/>
                          </a:solidFill>
                          <a:latin typeface="Times New Roman" panose="02020603050405020304" pitchFamily="18" charset="0"/>
                          <a:cs typeface="Times New Roman" panose="02020603050405020304" pitchFamily="18" charset="0"/>
                        </a:rPr>
                        <a:t>0.2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4.5</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9.8</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9235">
                <a:tc>
                  <a:txBody>
                    <a:bodyPr/>
                    <a:p>
                      <a:pPr indent="0">
                        <a:buNone/>
                      </a:pPr>
                      <a:r>
                        <a:rPr lang="en-US" sz="1800" b="0">
                          <a:latin typeface="Times New Roman" panose="02020603050405020304" pitchFamily="18" charset="0"/>
                          <a:cs typeface="Times New Roman" panose="02020603050405020304" pitchFamily="18" charset="0"/>
                        </a:rPr>
                        <a:t>YOLOv3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Darknet-53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3.0</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7.9</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4.4</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sz="1800" b="0">
                          <a:solidFill>
                            <a:srgbClr val="000000"/>
                          </a:solidFill>
                          <a:latin typeface="Times New Roman" panose="02020603050405020304" pitchFamily="18" charset="0"/>
                          <a:cs typeface="Times New Roman" panose="02020603050405020304" pitchFamily="18" charset="0"/>
                        </a:rPr>
                        <a:t>8.3</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5.4</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1.9</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9235">
                <a:tc>
                  <a:txBody>
                    <a:bodyPr/>
                    <a:p>
                      <a:pPr indent="0">
                        <a:buNone/>
                      </a:pPr>
                      <a:r>
                        <a:rPr lang="en-US" sz="1800" b="0">
                          <a:latin typeface="Times New Roman" panose="02020603050405020304" pitchFamily="18" charset="0"/>
                          <a:cs typeface="Times New Roman" panose="02020603050405020304" pitchFamily="18" charset="0"/>
                        </a:rPr>
                        <a:t>DSSD </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ResNet-101-DSSD</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3.2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3.3</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5.2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sz="1800" b="0">
                          <a:solidFill>
                            <a:srgbClr val="000000"/>
                          </a:solidFill>
                          <a:latin typeface="Times New Roman" panose="02020603050405020304" pitchFamily="18" charset="0"/>
                          <a:cs typeface="Times New Roman" panose="02020603050405020304" pitchFamily="18" charset="0"/>
                        </a:rPr>
                        <a:t>3.0</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5.4</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1.1</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9235">
                <a:tc>
                  <a:txBody>
                    <a:bodyPr/>
                    <a:p>
                      <a:pPr indent="0">
                        <a:buNone/>
                      </a:pPr>
                      <a:r>
                        <a:rPr lang="en-US" sz="1800" b="0">
                          <a:latin typeface="Times New Roman" panose="02020603050405020304" pitchFamily="18" charset="0"/>
                          <a:cs typeface="Times New Roman" panose="02020603050405020304" pitchFamily="18" charset="0"/>
                        </a:rPr>
                        <a:t>RetinaNet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ResNet-101-FPN</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sz="1800" b="0">
                          <a:solidFill>
                            <a:srgbClr val="000000"/>
                          </a:solidFill>
                          <a:latin typeface="Times New Roman" panose="02020603050405020304" pitchFamily="18" charset="0"/>
                          <a:cs typeface="Times New Roman" panose="02020603050405020304" pitchFamily="18" charset="0"/>
                        </a:rPr>
                        <a:t>9.1</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9.1</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2.3</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sz="1800" b="0">
                          <a:solidFill>
                            <a:srgbClr val="000000"/>
                          </a:solidFill>
                          <a:latin typeface="Times New Roman" panose="02020603050405020304" pitchFamily="18" charset="0"/>
                          <a:cs typeface="Times New Roman" panose="02020603050405020304" pitchFamily="18" charset="0"/>
                        </a:rPr>
                        <a:t>1.8</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2.7</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0.2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8600">
                <a:tc>
                  <a:txBody>
                    <a:bodyPr/>
                    <a:p>
                      <a:pPr indent="0">
                        <a:buNone/>
                      </a:pPr>
                      <a:r>
                        <a:rPr lang="en-US" sz="1800" b="0">
                          <a:latin typeface="Times New Roman" panose="02020603050405020304" pitchFamily="18" charset="0"/>
                          <a:cs typeface="Times New Roman" panose="02020603050405020304" pitchFamily="18" charset="0"/>
                        </a:rPr>
                        <a:t>CornerNet </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Hourglass-104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0.5</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6.5</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3.1</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sz="1800" b="0">
                          <a:solidFill>
                            <a:srgbClr val="000000"/>
                          </a:solidFill>
                          <a:latin typeface="Times New Roman" panose="02020603050405020304" pitchFamily="18" charset="0"/>
                          <a:cs typeface="Times New Roman" panose="02020603050405020304" pitchFamily="18" charset="0"/>
                        </a:rPr>
                        <a:t>9.4</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2.7</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3.9</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8600">
                <a:tc>
                  <a:txBody>
                    <a:bodyPr/>
                    <a:p>
                      <a:pPr indent="0">
                        <a:buNone/>
                      </a:pPr>
                      <a:r>
                        <a:rPr lang="en-US" sz="1800" b="0">
                          <a:latin typeface="Times New Roman" panose="02020603050405020304" pitchFamily="18" charset="0"/>
                          <a:cs typeface="Times New Roman" panose="02020603050405020304" pitchFamily="18" charset="0"/>
                        </a:rPr>
                        <a:t>FSAF</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ResNeXt-64x4d-101-FPN</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2.9</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r>
                        <a:rPr lang="en-US" sz="1800" b="0">
                          <a:solidFill>
                            <a:srgbClr val="000000"/>
                          </a:solidFill>
                          <a:latin typeface="Times New Roman" panose="02020603050405020304" pitchFamily="18" charset="0"/>
                          <a:cs typeface="Times New Roman" panose="02020603050405020304" pitchFamily="18" charset="0"/>
                        </a:rPr>
                        <a:t>3.8</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6.3</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sz="1800" b="0">
                          <a:solidFill>
                            <a:srgbClr val="000000"/>
                          </a:solidFill>
                          <a:latin typeface="Times New Roman" panose="02020603050405020304" pitchFamily="18" charset="0"/>
                          <a:cs typeface="Times New Roman" panose="02020603050405020304" pitchFamily="18" charset="0"/>
                        </a:rPr>
                        <a:t>6.6</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6.2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2.7</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9235">
                <a:tc>
                  <a:txBody>
                    <a:bodyPr/>
                    <a:p>
                      <a:pPr indent="0">
                        <a:buNone/>
                      </a:pPr>
                      <a:r>
                        <a:rPr lang="en-US" sz="1800" b="0">
                          <a:latin typeface="Times New Roman" panose="02020603050405020304" pitchFamily="18" charset="0"/>
                          <a:cs typeface="Times New Roman" panose="02020603050405020304" pitchFamily="18" charset="0"/>
                        </a:rPr>
                        <a:t>FCOS </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ResNet-101-FPN</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3.2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r>
                        <a:rPr lang="en-US" sz="1800" b="0">
                          <a:solidFill>
                            <a:srgbClr val="000000"/>
                          </a:solidFill>
                          <a:latin typeface="Times New Roman" panose="02020603050405020304" pitchFamily="18" charset="0"/>
                          <a:cs typeface="Times New Roman" panose="02020603050405020304" pitchFamily="18" charset="0"/>
                        </a:rPr>
                        <a:t>2.4</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6.8</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sz="1800" b="0">
                          <a:solidFill>
                            <a:srgbClr val="000000"/>
                          </a:solidFill>
                          <a:latin typeface="Times New Roman" panose="02020603050405020304" pitchFamily="18" charset="0"/>
                          <a:cs typeface="Times New Roman" panose="02020603050405020304" pitchFamily="18" charset="0"/>
                        </a:rPr>
                        <a:t>6.1</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6.2</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2.8</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9235">
                <a:tc>
                  <a:txBody>
                    <a:bodyPr/>
                    <a:p>
                      <a:pPr indent="0">
                        <a:buNone/>
                      </a:pPr>
                      <a:r>
                        <a:rPr lang="en-US" sz="1800" b="0">
                          <a:latin typeface="Times New Roman" panose="02020603050405020304" pitchFamily="18" charset="0"/>
                          <a:cs typeface="Times New Roman" panose="02020603050405020304" pitchFamily="18" charset="0"/>
                        </a:rPr>
                        <a:t>CenterNet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Hourglass-104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4.9</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r>
                        <a:rPr lang="en-US" sz="1800" b="0">
                          <a:solidFill>
                            <a:srgbClr val="000000"/>
                          </a:solidFill>
                          <a:latin typeface="Times New Roman" panose="02020603050405020304" pitchFamily="18" charset="0"/>
                          <a:cs typeface="Times New Roman" panose="02020603050405020304" pitchFamily="18" charset="0"/>
                        </a:rPr>
                        <a:t>2.4</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8.1</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sz="1800" b="0">
                          <a:solidFill>
                            <a:srgbClr val="000000"/>
                          </a:solidFill>
                          <a:latin typeface="Times New Roman" panose="02020603050405020304" pitchFamily="18" charset="0"/>
                          <a:cs typeface="Times New Roman" panose="02020603050405020304" pitchFamily="18" charset="0"/>
                        </a:rPr>
                        <a:t>5.6</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7.4</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1">
                          <a:solidFill>
                            <a:srgbClr val="000000"/>
                          </a:solidFill>
                          <a:latin typeface="Times New Roman" panose="02020603050405020304" pitchFamily="18" charset="0"/>
                          <a:cs typeface="Times New Roman" panose="02020603050405020304" pitchFamily="18" charset="0"/>
                        </a:rPr>
                        <a:t>7.4</a:t>
                      </a:r>
                      <a:endParaRPr lang="en-US" altLang="en-US" sz="1800"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9235">
                <a:tc>
                  <a:txBody>
                    <a:bodyPr/>
                    <a:p>
                      <a:pPr indent="0">
                        <a:buNone/>
                      </a:pPr>
                      <a:r>
                        <a:rPr lang="en-US" sz="1800" b="1">
                          <a:latin typeface="Times New Roman" panose="02020603050405020304" pitchFamily="18" charset="0"/>
                          <a:ea typeface="宋体" panose="02010600030101010101" pitchFamily="2" charset="-122"/>
                          <a:cs typeface="Times New Roman" panose="02020603050405020304" pitchFamily="18" charset="0"/>
                          <a:sym typeface="+mn-ea"/>
                        </a:rPr>
                        <a:t>DetOH</a:t>
                      </a:r>
                      <a:endParaRPr lang="en-US" altLang="en-US" sz="1800" b="1">
                        <a:latin typeface="Times New Roman" panose="02020603050405020304" pitchFamily="18" charset="0"/>
                        <a:ea typeface="宋体" panose="02010600030101010101" pitchFamily="2" charset="-122"/>
                        <a:cs typeface="Times New Roman" panose="02020603050405020304" pitchFamily="18" charset="0"/>
                        <a:sym typeface="+mn-ea"/>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Hourglass-104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4.7</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r>
                        <a:rPr lang="en-US" sz="1800" b="0">
                          <a:solidFill>
                            <a:srgbClr val="000000"/>
                          </a:solidFill>
                          <a:latin typeface="Times New Roman" panose="02020603050405020304" pitchFamily="18" charset="0"/>
                          <a:cs typeface="Times New Roman" panose="02020603050405020304" pitchFamily="18" charset="0"/>
                        </a:rPr>
                        <a:t>3.1</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8.1</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sz="1800" b="0">
                          <a:solidFill>
                            <a:srgbClr val="000000"/>
                          </a:solidFill>
                          <a:latin typeface="Times New Roman" panose="02020603050405020304" pitchFamily="18" charset="0"/>
                          <a:cs typeface="Times New Roman" panose="02020603050405020304" pitchFamily="18" charset="0"/>
                        </a:rPr>
                        <a:t>8.3</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0">
                          <a:solidFill>
                            <a:srgbClr val="000000"/>
                          </a:solidFill>
                          <a:latin typeface="Times New Roman" panose="02020603050405020304" pitchFamily="18" charset="0"/>
                          <a:cs typeface="Times New Roman" panose="02020603050405020304" pitchFamily="18" charset="0"/>
                        </a:rPr>
                        <a:t>8.4</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4.7</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229235">
                <a:tc>
                  <a:txBody>
                    <a:bodyPr/>
                    <a:p>
                      <a:pPr indent="0">
                        <a:buNone/>
                      </a:pPr>
                      <a:r>
                        <a:rPr lang="en-US" sz="1800" b="1">
                          <a:latin typeface="Times New Roman" panose="02020603050405020304" pitchFamily="18" charset="0"/>
                          <a:ea typeface="宋体" panose="02010600030101010101" pitchFamily="2" charset="-122"/>
                          <a:cs typeface="Times New Roman" panose="02020603050405020304" pitchFamily="18" charset="0"/>
                        </a:rPr>
                        <a:t>DetOH</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anose="02020603050405020304" pitchFamily="18" charset="0"/>
                          <a:cs typeface="Times New Roman" panose="02020603050405020304" pitchFamily="18" charset="0"/>
                        </a:rPr>
                        <a:t>ResNet-101-BiFPN</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1">
                          <a:solidFill>
                            <a:srgbClr val="000000"/>
                          </a:solidFill>
                          <a:latin typeface="Times New Roman" panose="02020603050405020304" pitchFamily="18" charset="0"/>
                          <a:cs typeface="Times New Roman" panose="02020603050405020304" pitchFamily="18" charset="0"/>
                        </a:rPr>
                        <a:t>6.1</a:t>
                      </a:r>
                      <a:endParaRPr lang="en-US" altLang="en-US" sz="1800"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r>
                        <a:rPr lang="en-US" sz="1800" b="1">
                          <a:solidFill>
                            <a:srgbClr val="000000"/>
                          </a:solidFill>
                          <a:latin typeface="Times New Roman" panose="02020603050405020304" pitchFamily="18" charset="0"/>
                          <a:cs typeface="Times New Roman" panose="02020603050405020304" pitchFamily="18" charset="0"/>
                        </a:rPr>
                        <a:t>5.3</a:t>
                      </a:r>
                      <a:endParaRPr lang="en-US" altLang="en-US" sz="1800"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en-US" sz="1800" b="1">
                          <a:solidFill>
                            <a:srgbClr val="000000"/>
                          </a:solidFill>
                          <a:latin typeface="Times New Roman" panose="02020603050405020304" pitchFamily="18" charset="0"/>
                          <a:cs typeface="Times New Roman" panose="02020603050405020304" pitchFamily="18" charset="0"/>
                        </a:rPr>
                        <a:t>9.8</a:t>
                      </a:r>
                      <a:endParaRPr lang="en-US" altLang="en-US" sz="1800"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29.2</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000000"/>
                          </a:solidFill>
                          <a:latin typeface="Times New Roman" panose="02020603050405020304" pitchFamily="18" charset="0"/>
                          <a:cs typeface="Times New Roman" panose="02020603050405020304" pitchFamily="18" charset="0"/>
                        </a:rPr>
                        <a:t>49.6</a:t>
                      </a:r>
                      <a:endPar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en-US" sz="1800" b="0">
                          <a:solidFill>
                            <a:srgbClr val="000000"/>
                          </a:solidFill>
                          <a:latin typeface="Times New Roman" panose="02020603050405020304" pitchFamily="18" charset="0"/>
                          <a:cs typeface="Times New Roman" panose="02020603050405020304" pitchFamily="18" charset="0"/>
                        </a:rPr>
                        <a:t>6.5</a:t>
                      </a:r>
                      <a:endParaRPr lang="en-US"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Evaluation</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521335" y="2489200"/>
            <a:ext cx="5263515" cy="2999740"/>
          </a:xfrm>
          <a:prstGeom prst="rect">
            <a:avLst/>
          </a:prstGeom>
          <a:noFill/>
        </p:spPr>
        <p:txBody>
          <a:bodyPr wrap="square" rtlCol="0">
            <a:spAutoFit/>
          </a:bodyPr>
          <a:p>
            <a:pPr indent="0" algn="just">
              <a:lnSpc>
                <a:spcPct val="150000"/>
              </a:lnSpc>
              <a:buFont typeface="Arial" panose="020B0604020202020204" pitchFamily="34" charset="0"/>
              <a:buNone/>
              <a:defRPr/>
            </a:pPr>
            <a:r>
              <a:rPr>
                <a:latin typeface="Times New Roman" panose="02020603050405020304" pitchFamily="18" charset="0"/>
                <a:ea typeface="微软雅黑" panose="020B0503020204020204" charset="-122"/>
                <a:cs typeface="Times New Roman" panose="02020603050405020304" pitchFamily="18" charset="0"/>
                <a:sym typeface="+mn-ea"/>
              </a:rPr>
              <a:t>Speed/accuracy trade-off between DetOH and several recent methods: FCOS, CenterNet, YOLOv3 and RetinaNet. Speed is measured on a NVIDIA 2080Ti GPU. For fair comparison, we only measure the network latency for all detectors. DetOH achieves competitive performance compared with recent methods including anchor-based ones.</a:t>
            </a:r>
            <a:endParaRPr>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7" name="KOPPT"/>
          <p:cNvSpPr txBox="1"/>
          <p:nvPr/>
        </p:nvSpPr>
        <p:spPr>
          <a:xfrm>
            <a:off x="415995" y="1464347"/>
            <a:ext cx="4074160"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Speed/accuracy trade-off</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pic>
        <p:nvPicPr>
          <p:cNvPr id="11" name="图片 4"/>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tretch>
            <a:fillRect/>
          </a:stretch>
        </p:blipFill>
        <p:spPr>
          <a:xfrm>
            <a:off x="6154738" y="2474913"/>
            <a:ext cx="5040000" cy="35278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Ablation study</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5289550" y="2505075"/>
            <a:ext cx="5633720" cy="3415030"/>
          </a:xfrm>
          <a:prstGeom prst="rect">
            <a:avLst/>
          </a:prstGeom>
          <a:noFill/>
        </p:spPr>
        <p:txBody>
          <a:bodyPr wrap="square" rtlCol="0">
            <a:spAutoFit/>
          </a:bodyPr>
          <a:p>
            <a:pPr indent="0" algn="just">
              <a:lnSpc>
                <a:spcPct val="150000"/>
              </a:lnSpc>
              <a:buNone/>
              <a:defRPr/>
            </a:pPr>
            <a:r>
              <a:rPr>
                <a:latin typeface="Times New Roman" panose="02020603050405020304" pitchFamily="18" charset="0"/>
                <a:ea typeface="微软雅黑" panose="020B0503020204020204" charset="-122"/>
                <a:cs typeface="Times New Roman" panose="02020603050405020304" pitchFamily="18" charset="0"/>
                <a:sym typeface="+mn-ea"/>
              </a:rPr>
              <a:t>Examples of the heatmap with different r and α. The luminance in the figure reflects the magnitude of the probability heat value. (a) is the image slice of an object box; (b) and (c) are the heatmaps when r is 1, but their α are different with values of 0.5 and 1, respectively; (d) is the heatmap when r is 0.5; (e) and (f) are the heatmaps when r is 2, but their α are different with values of 0.5 and 1, respectively.</a:t>
            </a:r>
            <a:endParaRPr>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7" name="KOPPT"/>
          <p:cNvSpPr txBox="1"/>
          <p:nvPr/>
        </p:nvSpPr>
        <p:spPr>
          <a:xfrm>
            <a:off x="415995" y="1464347"/>
            <a:ext cx="1741170"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Heatmaps</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pic>
        <p:nvPicPr>
          <p:cNvPr id="15" name="图片 10"/>
          <p:cNvPicPr>
            <a:picLocks noChangeAspect="1"/>
          </p:cNvPicPr>
          <p:nvPr/>
        </p:nvPicPr>
        <p:blipFill>
          <a:blip r:embed="rId3"/>
          <a:stretch>
            <a:fillRect/>
          </a:stretch>
        </p:blipFill>
        <p:spPr>
          <a:xfrm>
            <a:off x="581660" y="2151063"/>
            <a:ext cx="3932181" cy="460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Ablation study</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5289550" y="2093595"/>
            <a:ext cx="6410325" cy="2168525"/>
          </a:xfrm>
          <a:prstGeom prst="rect">
            <a:avLst/>
          </a:prstGeom>
          <a:noFill/>
        </p:spPr>
        <p:txBody>
          <a:bodyPr wrap="square" rtlCol="0">
            <a:spAutoFit/>
          </a:bodyPr>
          <a:p>
            <a:pPr indent="0" algn="just">
              <a:lnSpc>
                <a:spcPct val="150000"/>
              </a:lnSpc>
              <a:buNone/>
              <a:defRPr/>
            </a:pPr>
            <a:r>
              <a:rPr lang="en-US">
                <a:latin typeface="Times New Roman" panose="02020603050405020304" pitchFamily="18" charset="0"/>
                <a:ea typeface="微软雅黑" panose="020B0503020204020204" charset="-122"/>
                <a:cs typeface="Times New Roman" panose="02020603050405020304" pitchFamily="18" charset="0"/>
                <a:sym typeface="+mn-ea"/>
              </a:rPr>
              <a:t>From</a:t>
            </a:r>
            <a:r>
              <a:rPr>
                <a:latin typeface="Times New Roman" panose="02020603050405020304" pitchFamily="18" charset="0"/>
                <a:ea typeface="微软雅黑" panose="020B0503020204020204" charset="-122"/>
                <a:cs typeface="Times New Roman" panose="02020603050405020304" pitchFamily="18" charset="0"/>
                <a:sym typeface="+mn-ea"/>
              </a:rPr>
              <a:t> the probability heat value curves with different hyperparameters</a:t>
            </a:r>
            <a:r>
              <a:rPr lang="en-US">
                <a:latin typeface="Times New Roman" panose="02020603050405020304" pitchFamily="18" charset="0"/>
                <a:ea typeface="微软雅黑" panose="020B0503020204020204" charset="-122"/>
                <a:cs typeface="Times New Roman" panose="02020603050405020304" pitchFamily="18" charset="0"/>
                <a:sym typeface="+mn-ea"/>
              </a:rPr>
              <a:t>, neural networks fit a derivable function more easily. To evaluate the impact of heatmaps generated by different hyperparameter combinations on object detection accuracy, an ablation study was conducted.</a:t>
            </a:r>
            <a:endParaRPr 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7" name="KOPPT"/>
          <p:cNvSpPr txBox="1"/>
          <p:nvPr/>
        </p:nvSpPr>
        <p:spPr>
          <a:xfrm>
            <a:off x="415995" y="1464347"/>
            <a:ext cx="1741170"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Heatmaps</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graphicFrame>
        <p:nvGraphicFramePr>
          <p:cNvPr id="5" name="表格 4"/>
          <p:cNvGraphicFramePr/>
          <p:nvPr>
            <p:custDataLst>
              <p:tags r:id="rId3"/>
            </p:custDataLst>
          </p:nvPr>
        </p:nvGraphicFramePr>
        <p:xfrm>
          <a:off x="5106670" y="4580255"/>
          <a:ext cx="6519545" cy="1813560"/>
        </p:xfrm>
        <a:graphic>
          <a:graphicData uri="http://schemas.openxmlformats.org/drawingml/2006/table">
            <a:tbl>
              <a:tblPr firstRow="1" bandRow="1">
                <a:tableStyleId>{5940675A-B579-460E-94D1-54222C63F5DA}</a:tableStyleId>
              </a:tblPr>
              <a:tblGrid>
                <a:gridCol w="591820"/>
                <a:gridCol w="1656715"/>
                <a:gridCol w="1830705"/>
                <a:gridCol w="811530"/>
                <a:gridCol w="814070"/>
                <a:gridCol w="814705"/>
              </a:tblGrid>
              <a:tr h="302260">
                <a:tc>
                  <a:txBody>
                    <a:bodyPr/>
                    <a:p>
                      <a:pPr indent="0" algn="ctr">
                        <a:buNone/>
                      </a:pP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800" b="1">
                          <a:latin typeface="Times New Roman" panose="02020603050405020304" pitchFamily="18" charset="0"/>
                          <a:cs typeface="Times New Roman" panose="02020603050405020304" pitchFamily="18" charset="0"/>
                        </a:rPr>
                        <a:t>Degree of polynomial</a:t>
                      </a:r>
                      <a:endParaRPr lang="zh-CN" altLang="en-US" sz="1800" b="1">
                        <a:latin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800" b="1">
                          <a:latin typeface="Times New Roman" panose="02020603050405020304" pitchFamily="18" charset="0"/>
                          <a:cs typeface="Times New Roman" panose="02020603050405020304" pitchFamily="18" charset="0"/>
                        </a:rPr>
                        <a:t>Attenuation coefficient</a:t>
                      </a:r>
                      <a:endParaRPr lang="zh-CN" altLang="en-US" sz="1800" b="1">
                        <a:latin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AP</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AP</a:t>
                      </a:r>
                      <a:r>
                        <a:rPr lang="en-US" sz="1800" b="1" baseline="-25000">
                          <a:latin typeface="Times New Roman" panose="02020603050405020304" pitchFamily="18" charset="0"/>
                          <a:ea typeface="宋体" panose="02010600030101010101" pitchFamily="2" charset="-122"/>
                          <a:cs typeface="Times New Roman" panose="02020603050405020304" pitchFamily="18" charset="0"/>
                        </a:rPr>
                        <a:t>50</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ea typeface="宋体" panose="02010600030101010101" pitchFamily="2" charset="-122"/>
                          <a:cs typeface="Times New Roman" panose="02020603050405020304" pitchFamily="18" charset="0"/>
                        </a:rPr>
                        <a:t>AP</a:t>
                      </a:r>
                      <a:r>
                        <a:rPr lang="en-US" sz="1800" b="1" baseline="-25000">
                          <a:latin typeface="Times New Roman" panose="02020603050405020304" pitchFamily="18" charset="0"/>
                          <a:ea typeface="宋体" panose="02010600030101010101" pitchFamily="2" charset="-122"/>
                          <a:cs typeface="Times New Roman" panose="02020603050405020304" pitchFamily="18" charset="0"/>
                        </a:rPr>
                        <a:t>75</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2260">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800" b="0">
                          <a:solidFill>
                            <a:srgbClr val="000000"/>
                          </a:solidFill>
                          <a:latin typeface="Times New Roman" panose="02020603050405020304" pitchFamily="18" charset="0"/>
                          <a:cs typeface="Times New Roman" panose="02020603050405020304" pitchFamily="18" charset="0"/>
                        </a:rPr>
                        <a:t>b)</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r = 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α= 0.5</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66.6</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96.0</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73.9</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02260">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800" b="0">
                          <a:solidFill>
                            <a:srgbClr val="000000"/>
                          </a:solidFill>
                          <a:latin typeface="Times New Roman" panose="02020603050405020304" pitchFamily="18" charset="0"/>
                          <a:cs typeface="Times New Roman" panose="02020603050405020304" pitchFamily="18" charset="0"/>
                        </a:rPr>
                        <a:t>c)</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r = 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α = </a:t>
                      </a: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72.5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98.3</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84.3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302260">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800" b="0">
                          <a:solidFill>
                            <a:srgbClr val="000000"/>
                          </a:solidFill>
                          <a:latin typeface="Times New Roman" panose="02020603050405020304" pitchFamily="18" charset="0"/>
                          <a:cs typeface="Times New Roman" panose="02020603050405020304" pitchFamily="18" charset="0"/>
                        </a:rPr>
                        <a:t>d)</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r = 0.5</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α= 0.5</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52.2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94.1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49.2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302260">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800" b="0">
                          <a:solidFill>
                            <a:srgbClr val="000000"/>
                          </a:solidFill>
                          <a:latin typeface="Times New Roman" panose="02020603050405020304" pitchFamily="18" charset="0"/>
                          <a:cs typeface="Times New Roman" panose="02020603050405020304" pitchFamily="18" charset="0"/>
                        </a:rPr>
                        <a:t>e)</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r = 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α= 0.5</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72.3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93.7</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86.8</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302260">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800" b="0">
                          <a:solidFill>
                            <a:srgbClr val="000000"/>
                          </a:solidFill>
                          <a:latin typeface="Times New Roman" panose="02020603050405020304" pitchFamily="18" charset="0"/>
                          <a:cs typeface="Times New Roman" panose="02020603050405020304" pitchFamily="18" charset="0"/>
                        </a:rPr>
                        <a:t>f)</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r = 2</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α = </a:t>
                      </a: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74.4</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97.5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92.7</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3" name="图片 6"/>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tretch>
            <a:fillRect/>
          </a:stretch>
        </p:blipFill>
        <p:spPr>
          <a:xfrm>
            <a:off x="59055" y="2670493"/>
            <a:ext cx="5040000" cy="37713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Ablation study</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521335" y="2249170"/>
            <a:ext cx="4019550" cy="3830955"/>
          </a:xfrm>
          <a:prstGeom prst="rect">
            <a:avLst/>
          </a:prstGeom>
          <a:noFill/>
        </p:spPr>
        <p:txBody>
          <a:bodyPr wrap="square" rtlCol="0">
            <a:spAutoFit/>
          </a:bodyPr>
          <a:p>
            <a:pPr marL="285750" indent="-285750">
              <a:lnSpc>
                <a:spcPct val="150000"/>
              </a:lnSpc>
              <a:buFont typeface="Arial" panose="020B0604020202020204" pitchFamily="34" charset="0"/>
              <a:buChar char="•"/>
              <a:defRPr/>
            </a:pPr>
            <a:r>
              <a:rPr lang="zh-CN" altLang="en-US" dirty="0">
                <a:latin typeface="Times New Roman" panose="02020603050405020304" pitchFamily="18" charset="0"/>
                <a:ea typeface="微软雅黑" panose="020B0503020204020204" charset="-122"/>
                <a:cs typeface="Times New Roman" panose="02020603050405020304" pitchFamily="18" charset="0"/>
              </a:rPr>
              <a:t>The loss function adopted in this work is a combined loss function, which is replaced by a different loss function to study its effect on the result.</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endParaRPr lang="zh-CN" altLang="en-US" dirty="0">
              <a:latin typeface="微软雅黑" panose="020B0503020204020204" charset="-122"/>
              <a:ea typeface="微软雅黑" panose="020B0503020204020204" charset="-122"/>
              <a:cs typeface="微软雅黑" panose="020B0503020204020204" charset="-122"/>
            </a:endParaRPr>
          </a:p>
          <a:p>
            <a:pPr marL="285750" indent="-285750">
              <a:lnSpc>
                <a:spcPct val="150000"/>
              </a:lnSpc>
              <a:buFont typeface="Arial" panose="020B0604020202020204" pitchFamily="34" charset="0"/>
              <a:buChar char="•"/>
              <a:defRPr/>
            </a:pPr>
            <a:r>
              <a:rPr lang="zh-CN" altLang="en-US" dirty="0">
                <a:latin typeface="Times New Roman" panose="02020603050405020304" pitchFamily="18" charset="0"/>
                <a:ea typeface="微软雅黑" panose="020B0503020204020204" charset="-122"/>
                <a:cs typeface="Times New Roman" panose="02020603050405020304" pitchFamily="18" charset="0"/>
              </a:rPr>
              <a:t>These findings suggest that boundary fine-tuning can play a critical role in improving the accuracy of object detection algorithms.</a:t>
            </a:r>
            <a:endParaRPr lang="zh-CN" altLang="en-US" dirty="0">
              <a:latin typeface="Times New Roman" panose="02020603050405020304" pitchFamily="18" charset="0"/>
              <a:ea typeface="微软雅黑" panose="020B0503020204020204" charset="-122"/>
              <a:cs typeface="Times New Roman" panose="02020603050405020304" pitchFamily="18" charset="0"/>
            </a:endParaRPr>
          </a:p>
        </p:txBody>
      </p:sp>
      <p:sp>
        <p:nvSpPr>
          <p:cNvPr id="47" name="KOPPT"/>
          <p:cNvSpPr txBox="1"/>
          <p:nvPr/>
        </p:nvSpPr>
        <p:spPr>
          <a:xfrm>
            <a:off x="415925" y="1464310"/>
            <a:ext cx="5888355" cy="460375"/>
          </a:xfrm>
          <a:prstGeom prst="rect">
            <a:avLst/>
          </a:prstGeom>
          <a:noFill/>
        </p:spPr>
        <p:txBody>
          <a:bodyPr wrap="square" rtlCol="0">
            <a:spAutoFit/>
          </a:bodyPr>
          <a:p>
            <a:pPr marR="0" algn="l" defTabSz="914400" fontAlgn="auto">
              <a:lnSpc>
                <a:spcPct val="100000"/>
              </a:lnSpc>
              <a:spcBef>
                <a:spcPts val="0"/>
              </a:spcBef>
              <a:spcAft>
                <a:spcPts val="0"/>
              </a:spcAft>
              <a:buClrTx/>
              <a:buSzTx/>
              <a:buFontTx/>
              <a:buNone/>
              <a:defRPr/>
            </a:pPr>
            <a:r>
              <a:rPr lang="zh-CN" altLang="en-US" sz="2400" b="1" dirty="0" smtClean="0">
                <a:solidFill>
                  <a:srgbClr val="5A0867"/>
                </a:solidFill>
                <a:latin typeface="微软雅黑" panose="020B0503020204020204" charset="-122"/>
                <a:ea typeface="微软雅黑" panose="020B0503020204020204" charset="-122"/>
                <a:sym typeface="+mn-ea"/>
              </a:rPr>
              <a:t>Loss Function &amp; Boundary Fine-tune</a:t>
            </a:r>
            <a:endPar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graphicFrame>
        <p:nvGraphicFramePr>
          <p:cNvPr id="3" name="表格 2"/>
          <p:cNvGraphicFramePr/>
          <p:nvPr>
            <p:custDataLst>
              <p:tags r:id="rId3"/>
            </p:custDataLst>
          </p:nvPr>
        </p:nvGraphicFramePr>
        <p:xfrm>
          <a:off x="5400357" y="2249170"/>
          <a:ext cx="5277485" cy="2194560"/>
        </p:xfrm>
        <a:graphic>
          <a:graphicData uri="http://schemas.openxmlformats.org/drawingml/2006/table">
            <a:tbl>
              <a:tblPr/>
              <a:tblGrid>
                <a:gridCol w="2464435"/>
                <a:gridCol w="938212"/>
                <a:gridCol w="936625"/>
                <a:gridCol w="938213"/>
              </a:tblGrid>
              <a:tr h="215900">
                <a:tc>
                  <a:txBody>
                    <a:bodyPr/>
                    <a:p>
                      <a:pPr indent="0" algn="ctr">
                        <a:buNone/>
                      </a:pPr>
                      <a:r>
                        <a:rPr lang="en-US" sz="1800" b="1">
                          <a:latin typeface="Times New Roman" panose="02020603050405020304" pitchFamily="18" charset="0"/>
                          <a:cs typeface="Times New Roman" panose="02020603050405020304" pitchFamily="18" charset="0"/>
                        </a:rPr>
                        <a:t>Loss Function</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AP</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AP</a:t>
                      </a:r>
                      <a:r>
                        <a:rPr lang="en-US" sz="1800" b="1" baseline="-25000">
                          <a:latin typeface="Times New Roman" panose="02020603050405020304" pitchFamily="18" charset="0"/>
                          <a:cs typeface="Times New Roman" panose="02020603050405020304" pitchFamily="18" charset="0"/>
                        </a:rPr>
                        <a:t>50</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AP</a:t>
                      </a:r>
                      <a:r>
                        <a:rPr lang="en-US" sz="1800" b="1" baseline="-25000">
                          <a:latin typeface="Times New Roman" panose="02020603050405020304" pitchFamily="18" charset="0"/>
                          <a:cs typeface="Times New Roman" panose="02020603050405020304" pitchFamily="18" charset="0"/>
                        </a:rPr>
                        <a:t>75</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CE loss</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28</a:t>
                      </a: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71.1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22.3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Diceloss</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0.483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2.45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0.121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Focal loss</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23.7</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61.5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24.4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MSEloss</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56</a:t>
                      </a: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94.7</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45</a:t>
                      </a: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Focal loss + CP loss</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44.3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82.3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39.6</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CE loss + CP loss</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55.3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91.8</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58.6</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cap="flat">
                      <a:noFill/>
                    </a:lnT>
                    <a:lnB cap="flat">
                      <a:noFill/>
                    </a:lnB>
                    <a:lnTlToBr>
                      <a:noFill/>
                    </a:lnTlToBr>
                    <a:lnBlToTr>
                      <a:noFill/>
                    </a:lnBlToTr>
                    <a:noFill/>
                  </a:tcPr>
                </a:tc>
              </a:tr>
              <a:tr h="127000">
                <a:tc>
                  <a:txBody>
                    <a:bodyPr/>
                    <a:p>
                      <a:pPr indent="0" algn="ctr">
                        <a:buNone/>
                      </a:pPr>
                      <a:r>
                        <a:rPr lang="en-US" sz="1800" b="0">
                          <a:solidFill>
                            <a:srgbClr val="000000"/>
                          </a:solidFill>
                          <a:latin typeface="Times New Roman" panose="02020603050405020304" pitchFamily="18" charset="0"/>
                          <a:cs typeface="Times New Roman" panose="02020603050405020304" pitchFamily="18" charset="0"/>
                        </a:rPr>
                        <a:t>MSE loss + CP loss</a:t>
                      </a:r>
                      <a:endParaRPr lang="en-US" altLang="en-US" sz="18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66.6</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96.0</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73.9</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custDataLst>
              <p:tags r:id="rId4"/>
            </p:custDataLst>
          </p:nvPr>
        </p:nvGraphicFramePr>
        <p:xfrm>
          <a:off x="5400040" y="5164455"/>
          <a:ext cx="5199380" cy="1097280"/>
        </p:xfrm>
        <a:graphic>
          <a:graphicData uri="http://schemas.openxmlformats.org/drawingml/2006/table">
            <a:tbl>
              <a:tblPr/>
              <a:tblGrid>
                <a:gridCol w="1814195"/>
                <a:gridCol w="1127760"/>
                <a:gridCol w="1127760"/>
                <a:gridCol w="1129665"/>
              </a:tblGrid>
              <a:tr h="215900">
                <a:tc>
                  <a:txBody>
                    <a:bodyPr/>
                    <a:p>
                      <a:pPr indent="0" algn="ctr">
                        <a:buNone/>
                      </a:pPr>
                      <a:r>
                        <a:rPr lang="en-US" sz="1800" b="1">
                          <a:latin typeface="Times New Roman" panose="02020603050405020304" pitchFamily="18" charset="0"/>
                          <a:cs typeface="Times New Roman" panose="02020603050405020304" pitchFamily="18" charset="0"/>
                        </a:rPr>
                        <a:t>Boundary Fine-tune</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AP</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AP</a:t>
                      </a:r>
                      <a:r>
                        <a:rPr lang="en-US" sz="1800" b="1" baseline="-25000">
                          <a:latin typeface="Times New Roman" panose="02020603050405020304" pitchFamily="18" charset="0"/>
                          <a:cs typeface="Times New Roman" panose="02020603050405020304" pitchFamily="18" charset="0"/>
                        </a:rPr>
                        <a:t>50</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AP</a:t>
                      </a:r>
                      <a:r>
                        <a:rPr lang="en-US" sz="1800" b="1" baseline="-25000">
                          <a:latin typeface="Times New Roman" panose="02020603050405020304" pitchFamily="18" charset="0"/>
                          <a:cs typeface="Times New Roman" panose="02020603050405020304" pitchFamily="18" charset="0"/>
                        </a:rPr>
                        <a:t>75</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sz="1800" b="0">
                          <a:latin typeface="Times New Roman" panose="02020603050405020304" pitchFamily="18" charset="0"/>
                          <a:cs typeface="Times New Roman" panose="02020603050405020304" pitchFamily="18" charset="0"/>
                        </a:rPr>
                        <a:t> </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74.4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97.5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Times New Roman" panose="02020603050405020304" pitchFamily="18" charset="0"/>
                          <a:cs typeface="Times New Roman" panose="02020603050405020304" pitchFamily="18" charset="0"/>
                        </a:rPr>
                        <a:t>92.7</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127000">
                <a:tc>
                  <a:txBody>
                    <a:bodyPr/>
                    <a:p>
                      <a:pPr indent="0" algn="ctr">
                        <a:buNone/>
                      </a:pPr>
                      <a:r>
                        <a:rPr lang="en-US" sz="1800" b="1">
                          <a:solidFill>
                            <a:srgbClr val="333333"/>
                          </a:solidFill>
                          <a:latin typeface="Wingdings 2" panose="05020102010507070707" charset="0"/>
                          <a:cs typeface="Wingdings 2" panose="05020102010507070707" charset="0"/>
                        </a:rPr>
                        <a:t>P</a:t>
                      </a:r>
                      <a:endParaRPr lang="en-US" altLang="en-US" sz="1800" b="1">
                        <a:solidFill>
                          <a:srgbClr val="333333"/>
                        </a:solidFill>
                        <a:latin typeface="Wingdings 2" panose="05020102010507070707" charset="0"/>
                        <a:ea typeface="Wingdings 2" panose="05020102010507070707" charset="0"/>
                        <a:cs typeface="Wingdings 2" panose="05020102010507070707"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76.5</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97.6</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94.5</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D:\图片1.png图片1"/>
          <p:cNvPicPr>
            <a:picLocks noChangeAspect="1"/>
          </p:cNvPicPr>
          <p:nvPr/>
        </p:nvPicPr>
        <p:blipFill>
          <a:blip r:embed="rId1"/>
          <a:srcRect/>
          <a:stretch>
            <a:fillRect/>
          </a:stretch>
        </p:blipFill>
        <p:spPr>
          <a:xfrm>
            <a:off x="8890" y="1270"/>
            <a:ext cx="12181840" cy="6852920"/>
          </a:xfrm>
          <a:prstGeom prst="rect">
            <a:avLst/>
          </a:prstGeom>
        </p:spPr>
      </p:pic>
      <p:sp>
        <p:nvSpPr>
          <p:cNvPr id="5" name="PA_文本框 8"/>
          <p:cNvSpPr txBox="1"/>
          <p:nvPr>
            <p:custDataLst>
              <p:tags r:id="rId2"/>
            </p:custDataLst>
          </p:nvPr>
        </p:nvSpPr>
        <p:spPr>
          <a:xfrm>
            <a:off x="731203" y="4359910"/>
            <a:ext cx="10729595" cy="521970"/>
          </a:xfrm>
          <a:prstGeom prst="rect">
            <a:avLst/>
          </a:prstGeom>
          <a:noFill/>
        </p:spPr>
        <p:txBody>
          <a:bodyPr wrap="square" rtlCol="0">
            <a:spAutoFit/>
          </a:bodyPr>
          <a:p>
            <a:pPr algn="ctr"/>
            <a:r>
              <a:rPr lang="en-US" altLang="zh-CN" sz="2800" smtClean="0">
                <a:solidFill>
                  <a:schemeClr val="bg1">
                    <a:lumMod val="85000"/>
                  </a:schemeClr>
                </a:solidFill>
                <a:latin typeface="微软雅黑" panose="020B0503020204020204" charset="-122"/>
                <a:ea typeface="微软雅黑" panose="020B0503020204020204" charset="-122"/>
              </a:rPr>
              <a:t>Thank </a:t>
            </a:r>
            <a:r>
              <a:rPr lang="en-US" altLang="zh-CN" sz="2800" smtClean="0">
                <a:solidFill>
                  <a:schemeClr val="bg1">
                    <a:lumMod val="85000"/>
                  </a:schemeClr>
                </a:solidFill>
                <a:latin typeface="微软雅黑" panose="020B0503020204020204" charset="-122"/>
                <a:ea typeface="微软雅黑" panose="020B0503020204020204" charset="-122"/>
              </a:rPr>
              <a:t>you for listening</a:t>
            </a:r>
            <a:endParaRPr lang="en-US" altLang="zh-CN" sz="2800" smtClean="0">
              <a:solidFill>
                <a:schemeClr val="bg1">
                  <a:lumMod val="85000"/>
                </a:schemeClr>
              </a:solidFill>
              <a:latin typeface="微软雅黑" panose="020B0503020204020204" charset="-122"/>
              <a:ea typeface="微软雅黑" panose="020B0503020204020204" charset="-122"/>
            </a:endParaRPr>
          </a:p>
        </p:txBody>
      </p:sp>
      <p:sp>
        <p:nvSpPr>
          <p:cNvPr id="6" name="PA_文本框 8"/>
          <p:cNvSpPr txBox="1"/>
          <p:nvPr>
            <p:custDataLst>
              <p:tags r:id="rId3"/>
            </p:custDataLst>
          </p:nvPr>
        </p:nvSpPr>
        <p:spPr>
          <a:xfrm>
            <a:off x="3059113" y="3300095"/>
            <a:ext cx="6073775" cy="1014730"/>
          </a:xfrm>
          <a:prstGeom prst="rect">
            <a:avLst/>
          </a:prstGeom>
          <a:noFill/>
        </p:spPr>
        <p:txBody>
          <a:bodyPr wrap="square" rtlCol="0">
            <a:spAutoFit/>
          </a:bodyPr>
          <a:p>
            <a:pPr algn="ctr"/>
            <a:r>
              <a:rPr lang="en-US" altLang="zh-CN" sz="6000" b="1" smtClean="0">
                <a:solidFill>
                  <a:schemeClr val="bg1"/>
                </a:solidFill>
                <a:latin typeface="微软雅黑" panose="020B0503020204020204" charset="-122"/>
                <a:ea typeface="微软雅黑" panose="020B0503020204020204" charset="-122"/>
              </a:rPr>
              <a:t>Q&amp;A</a:t>
            </a:r>
            <a:endParaRPr lang="en-US" altLang="zh-CN" sz="6000" b="1" smtClean="0">
              <a:solidFill>
                <a:schemeClr val="bg1"/>
              </a:solidFill>
              <a:latin typeface="微软雅黑" panose="020B0503020204020204" charset="-122"/>
              <a:ea typeface="微软雅黑" panose="020B0503020204020204" charset="-122"/>
            </a:endParaRPr>
          </a:p>
        </p:txBody>
      </p:sp>
      <p:cxnSp>
        <p:nvCxnSpPr>
          <p:cNvPr id="7" name="直接连接符 6"/>
          <p:cNvCxnSpPr/>
          <p:nvPr/>
        </p:nvCxnSpPr>
        <p:spPr>
          <a:xfrm>
            <a:off x="3435350" y="4368800"/>
            <a:ext cx="5321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D:\图片1.png图片1"/>
          <p:cNvPicPr>
            <a:picLocks noChangeAspect="1"/>
          </p:cNvPicPr>
          <p:nvPr/>
        </p:nvPicPr>
        <p:blipFill>
          <a:blip r:embed="rId1"/>
          <a:srcRect/>
          <a:stretch>
            <a:fillRect/>
          </a:stretch>
        </p:blipFill>
        <p:spPr>
          <a:xfrm>
            <a:off x="13971" y="7620"/>
            <a:ext cx="12163425" cy="6842760"/>
          </a:xfrm>
          <a:prstGeom prst="rect">
            <a:avLst/>
          </a:prstGeom>
        </p:spPr>
      </p:pic>
      <p:sp>
        <p:nvSpPr>
          <p:cNvPr id="5" name="PA_文本框 8"/>
          <p:cNvSpPr txBox="1"/>
          <p:nvPr>
            <p:custDataLst>
              <p:tags r:id="rId2"/>
            </p:custDataLst>
          </p:nvPr>
        </p:nvSpPr>
        <p:spPr>
          <a:xfrm>
            <a:off x="1710690" y="1461770"/>
            <a:ext cx="1760855" cy="1198880"/>
          </a:xfrm>
          <a:prstGeom prst="rect">
            <a:avLst/>
          </a:prstGeom>
          <a:noFill/>
        </p:spPr>
        <p:txBody>
          <a:bodyPr wrap="square" rtlCol="0">
            <a:spAutoFit/>
          </a:bodyPr>
          <a:p>
            <a:pPr algn="dist"/>
            <a:r>
              <a:rPr lang="zh-CN" altLang="en-US" sz="3600" b="1" dirty="0" smtClean="0">
                <a:solidFill>
                  <a:srgbClr val="5A0867"/>
                </a:solidFill>
                <a:latin typeface="微软雅黑" panose="020B0503020204020204" charset="-122"/>
                <a:ea typeface="微软雅黑" panose="020B0503020204020204" charset="-122"/>
              </a:rPr>
              <a:t>CONTENTS</a:t>
            </a:r>
            <a:endParaRPr lang="zh-CN" altLang="en-US" sz="3600" b="1" dirty="0" smtClean="0">
              <a:solidFill>
                <a:srgbClr val="5A0867"/>
              </a:solidFill>
              <a:latin typeface="微软雅黑" panose="020B0503020204020204" charset="-122"/>
              <a:ea typeface="微软雅黑" panose="020B0503020204020204" charset="-122"/>
            </a:endParaRPr>
          </a:p>
        </p:txBody>
      </p:sp>
      <p:sp>
        <p:nvSpPr>
          <p:cNvPr id="16" name="文本框 15"/>
          <p:cNvSpPr txBox="1"/>
          <p:nvPr/>
        </p:nvSpPr>
        <p:spPr>
          <a:xfrm flipH="1">
            <a:off x="5466715" y="2053590"/>
            <a:ext cx="2682875"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rPr>
              <a:t>Introduction</a:t>
            </a:r>
            <a:endPar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17" name="文本框 16"/>
          <p:cNvSpPr txBox="1"/>
          <p:nvPr/>
        </p:nvSpPr>
        <p:spPr>
          <a:xfrm>
            <a:off x="4133850" y="1905635"/>
            <a:ext cx="9442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01</a:t>
            </a:r>
            <a:endPar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9" name="文本框 18"/>
          <p:cNvSpPr txBox="1"/>
          <p:nvPr/>
        </p:nvSpPr>
        <p:spPr>
          <a:xfrm flipH="1">
            <a:off x="5466715" y="3032125"/>
            <a:ext cx="2682875"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rPr>
              <a:t>Related Work</a:t>
            </a:r>
            <a:endPar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30" name="文本框 29"/>
          <p:cNvSpPr txBox="1"/>
          <p:nvPr/>
        </p:nvSpPr>
        <p:spPr>
          <a:xfrm>
            <a:off x="4133850" y="2884170"/>
            <a:ext cx="9442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02</a:t>
            </a:r>
            <a:endPar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32" name="文本框 31"/>
          <p:cNvSpPr txBox="1"/>
          <p:nvPr/>
        </p:nvSpPr>
        <p:spPr>
          <a:xfrm flipH="1">
            <a:off x="5466715" y="4010660"/>
            <a:ext cx="5398770"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rPr>
              <a:t>Our Approach</a:t>
            </a:r>
            <a:endPar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34" name="文本框 33"/>
          <p:cNvSpPr txBox="1"/>
          <p:nvPr/>
        </p:nvSpPr>
        <p:spPr>
          <a:xfrm>
            <a:off x="4133850" y="3862705"/>
            <a:ext cx="9442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03</a:t>
            </a:r>
            <a:endPar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36" name="文本框 35"/>
          <p:cNvSpPr txBox="1"/>
          <p:nvPr/>
        </p:nvSpPr>
        <p:spPr>
          <a:xfrm flipH="1">
            <a:off x="5466715" y="4989195"/>
            <a:ext cx="5187315"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rPr>
              <a:t>Evaluation</a:t>
            </a:r>
            <a:endPar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38" name="文本框 37"/>
          <p:cNvSpPr txBox="1"/>
          <p:nvPr/>
        </p:nvSpPr>
        <p:spPr>
          <a:xfrm>
            <a:off x="4133850" y="4841240"/>
            <a:ext cx="9442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04</a:t>
            </a:r>
            <a:endPar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endParaRPr>
          </a:p>
        </p:txBody>
      </p:sp>
      <p:cxnSp>
        <p:nvCxnSpPr>
          <p:cNvPr id="39" name="直接连接符 29"/>
          <p:cNvCxnSpPr/>
          <p:nvPr/>
        </p:nvCxnSpPr>
        <p:spPr>
          <a:xfrm>
            <a:off x="5217795" y="1995805"/>
            <a:ext cx="0" cy="52197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0"/>
          <p:cNvCxnSpPr/>
          <p:nvPr/>
        </p:nvCxnSpPr>
        <p:spPr>
          <a:xfrm>
            <a:off x="5217795" y="2985135"/>
            <a:ext cx="0" cy="52197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31"/>
          <p:cNvCxnSpPr/>
          <p:nvPr/>
        </p:nvCxnSpPr>
        <p:spPr>
          <a:xfrm>
            <a:off x="5217795" y="3974465"/>
            <a:ext cx="0" cy="52197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32"/>
          <p:cNvCxnSpPr/>
          <p:nvPr/>
        </p:nvCxnSpPr>
        <p:spPr>
          <a:xfrm>
            <a:off x="5217795" y="4963795"/>
            <a:ext cx="0" cy="52197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133850" y="5819775"/>
            <a:ext cx="9442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rPr>
              <a:t>05</a:t>
            </a:r>
            <a:endParaRPr kumimoji="0" lang="en-US" sz="48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lt"/>
            </a:endParaRPr>
          </a:p>
        </p:txBody>
      </p:sp>
      <p:cxnSp>
        <p:nvCxnSpPr>
          <p:cNvPr id="7" name="直接连接符 32"/>
          <p:cNvCxnSpPr/>
          <p:nvPr/>
        </p:nvCxnSpPr>
        <p:spPr>
          <a:xfrm>
            <a:off x="5217795" y="5953125"/>
            <a:ext cx="0" cy="52197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flipH="1">
            <a:off x="5466715" y="5967730"/>
            <a:ext cx="3208020"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rPr>
              <a:t>Ablation study</a:t>
            </a:r>
            <a:endParaRPr lang="zh-CN" altLang="en-US" sz="2400" b="1" dirty="0" smtClean="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E:\工作\清华大学ppt\3\画板 1 副本 3.png画板 1 副本 3"/>
          <p:cNvPicPr>
            <a:picLocks noChangeAspect="1"/>
          </p:cNvPicPr>
          <p:nvPr>
            <p:custDataLst>
              <p:tags r:id="rId1"/>
            </p:custDataLst>
          </p:nvPr>
        </p:nvPicPr>
        <p:blipFill>
          <a:blip r:embed="rId2"/>
          <a:srcRect/>
          <a:stretch>
            <a:fillRect/>
          </a:stretch>
        </p:blipFill>
        <p:spPr>
          <a:xfrm>
            <a:off x="6668" y="953"/>
            <a:ext cx="12178030" cy="6856095"/>
          </a:xfrm>
          <a:prstGeom prst="rect">
            <a:avLst/>
          </a:prstGeom>
        </p:spPr>
      </p:pic>
      <p:sp>
        <p:nvSpPr>
          <p:cNvPr id="45" name="TextBox 3"/>
          <p:cNvSpPr txBox="1"/>
          <p:nvPr/>
        </p:nvSpPr>
        <p:spPr>
          <a:xfrm>
            <a:off x="715010" y="454025"/>
            <a:ext cx="3620135"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Introduction</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904240" y="2148840"/>
            <a:ext cx="9949815" cy="2609215"/>
          </a:xfrm>
          <a:prstGeom prst="rect">
            <a:avLst/>
          </a:prstGeom>
          <a:noFill/>
        </p:spPr>
        <p:txBody>
          <a:bodyPr wrap="square" rtlCol="0">
            <a:spAutoFit/>
          </a:bodyPr>
          <a:p>
            <a:pPr indent="0" algn="just">
              <a:lnSpc>
                <a:spcPct val="130000"/>
              </a:lnSpc>
              <a:buNone/>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In object detection, the anchor-based method relies on too much manual design, and the training and prediction process is too inefficient. In recent years, one-stage anchor-free methods such as FCOS and CenterNet have made a splash in object detection. They not only have a simple structural design, but also demonstrate competitive performance.  However, in industrial applications, the design of its multiple output heads hinders the installation of the model. At the same time, different output heads mean a combination of multiple loss functions. This introduces problems in training. Here, we propose an anchor-free object Detector with Only Heatmaps (DetOH) to solve object detection.</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descr="E:\工作\清华大学ppt\3\资源 7.png资源 7"/>
          <p:cNvPicPr>
            <a:picLocks noChangeAspect="1"/>
          </p:cNvPicPr>
          <p:nvPr/>
        </p:nvPicPr>
        <p:blipFill>
          <a:blip r:embed="rId3"/>
          <a:srcRect/>
          <a:stretch>
            <a:fillRect/>
          </a:stretch>
        </p:blipFill>
        <p:spPr>
          <a:xfrm flipV="1">
            <a:off x="393065" y="1174750"/>
            <a:ext cx="7320915" cy="76200"/>
          </a:xfrm>
          <a:prstGeom prst="rect">
            <a:avLst/>
          </a:prstGeom>
        </p:spPr>
      </p:pic>
      <p:sp>
        <p:nvSpPr>
          <p:cNvPr id="47" name="KOPPT"/>
          <p:cNvSpPr txBox="1"/>
          <p:nvPr>
            <p:custDataLst>
              <p:tags r:id="rId4"/>
            </p:custDataLst>
          </p:nvPr>
        </p:nvSpPr>
        <p:spPr>
          <a:xfrm>
            <a:off x="415995" y="1464347"/>
            <a:ext cx="3934460" cy="46037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sz="2400" b="1" dirty="0" smtClean="0">
                <a:solidFill>
                  <a:srgbClr val="5A0867"/>
                </a:solidFill>
                <a:latin typeface="微软雅黑" panose="020B0503020204020204" charset="-122"/>
                <a:ea typeface="微软雅黑" panose="020B0503020204020204" charset="-122"/>
                <a:sym typeface="+mn-ea"/>
              </a:rPr>
              <a:t>Background &amp; Problems</a:t>
            </a:r>
            <a:endParaRPr kumimoji="0" lang="zh-CN" altLang="en-US" sz="2400" b="1" i="0" u="none" strike="noStrike" kern="1200" cap="none" spc="0" normalizeH="0" baseline="0" noProof="0" dirty="0" smtClean="0">
              <a:ln>
                <a:noFill/>
              </a:ln>
              <a:solidFill>
                <a:srgbClr val="5A0867"/>
              </a:solidFill>
              <a:effectLst/>
              <a:uLnTx/>
              <a:uFillTx/>
              <a:latin typeface="Impact" panose="020B0806030902050204"/>
              <a:ea typeface="微软雅黑" panose="020B0503020204020204" charset="-122"/>
              <a:cs typeface="Calibri" panose="020F0502020204030204"/>
            </a:endParaRPr>
          </a:p>
        </p:txBody>
      </p:sp>
      <p:pic>
        <p:nvPicPr>
          <p:cNvPr id="20" name="图片 20" descr="C:\Users\DELL\Desktop\20210316213927771.png20210316213927771"/>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a:stretch>
            <a:fillRect/>
          </a:stretch>
        </p:blipFill>
        <p:spPr>
          <a:xfrm>
            <a:off x="1919605" y="4800283"/>
            <a:ext cx="7920000" cy="18859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E:\工作\清华大学ppt\3\画板 1 副本 3.png画板 1 副本 3"/>
          <p:cNvPicPr>
            <a:picLocks noChangeAspect="1"/>
          </p:cNvPicPr>
          <p:nvPr>
            <p:custDataLst>
              <p:tags r:id="rId1"/>
            </p:custDataLst>
          </p:nvPr>
        </p:nvPicPr>
        <p:blipFill>
          <a:blip r:embed="rId2"/>
          <a:srcRect/>
          <a:stretch>
            <a:fillRect/>
          </a:stretch>
        </p:blipFill>
        <p:spPr>
          <a:xfrm>
            <a:off x="6668" y="953"/>
            <a:ext cx="12178030" cy="6856095"/>
          </a:xfrm>
          <a:prstGeom prst="rect">
            <a:avLst/>
          </a:prstGeom>
        </p:spPr>
      </p:pic>
      <p:sp>
        <p:nvSpPr>
          <p:cNvPr id="45" name="TextBox 3"/>
          <p:cNvSpPr txBox="1"/>
          <p:nvPr/>
        </p:nvSpPr>
        <p:spPr>
          <a:xfrm>
            <a:off x="715010" y="454025"/>
            <a:ext cx="3620135"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Introduction</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4766945" y="2743200"/>
            <a:ext cx="6087110" cy="3328670"/>
          </a:xfrm>
          <a:prstGeom prst="rect">
            <a:avLst/>
          </a:prstGeom>
          <a:noFill/>
        </p:spPr>
        <p:txBody>
          <a:bodyPr wrap="square" rtlCol="0">
            <a:spAutoFit/>
          </a:bodyPr>
          <a:p>
            <a:pPr marL="285750" indent="-285750" algn="just">
              <a:lnSpc>
                <a:spcPct val="130000"/>
              </a:lnSpc>
              <a:buFont typeface="Arial" panose="020B0604020202020204" pitchFamily="34" charset="0"/>
              <a:buChar cha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We proposed an anchor-free object detector with only heatmaps. </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30000"/>
              </a:lnSpc>
              <a:buFont typeface="Arial" panose="020B0604020202020204" pitchFamily="34" charset="0"/>
              <a:buChar char="•"/>
            </a:pP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30000"/>
              </a:lnSpc>
              <a:buFont typeface="Arial" panose="020B0604020202020204" pitchFamily="34" charset="0"/>
              <a:buChar char="•"/>
            </a:pP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We designed the Center Point (CP) loss function to effectively improve the detector performance.</a:t>
            </a:r>
            <a:endPar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30000"/>
              </a:lnSpc>
              <a:buFont typeface="Arial" panose="020B0604020202020204" pitchFamily="34" charset="0"/>
              <a:buChar char="•"/>
            </a:pPr>
            <a:endPar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30000"/>
              </a:lnSpc>
              <a:buFont typeface="Arial" panose="020B0604020202020204" pitchFamily="34" charset="0"/>
              <a:buChar char="•"/>
            </a:pP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We conducted experiments on the Microsoft COCO dataset and applied the model to embedded devices to demonstrate the effectiveness of our work.</a:t>
            </a:r>
            <a:endPar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0" name="TextBox 76"/>
          <p:cNvSpPr txBox="1"/>
          <p:nvPr/>
        </p:nvSpPr>
        <p:spPr>
          <a:xfrm>
            <a:off x="7043505" y="1753159"/>
            <a:ext cx="2387600" cy="706755"/>
          </a:xfrm>
          <a:prstGeom prst="rect">
            <a:avLst/>
          </a:prstGeom>
          <a:noFill/>
        </p:spPr>
        <p:txBody>
          <a:bodyPr wrap="none" rtlCol="0">
            <a:spAutoFit/>
          </a:bodyPr>
          <a:p>
            <a:pPr algn="l"/>
            <a:r>
              <a:rPr lang="en-US" altLang="zh-CN" sz="2400" b="1" dirty="0" smtClean="0">
                <a:solidFill>
                  <a:srgbClr val="5A0867"/>
                </a:solidFill>
                <a:latin typeface="微软雅黑" panose="020B0503020204020204" charset="-122"/>
                <a:ea typeface="微软雅黑" panose="020B0503020204020204" charset="-122"/>
              </a:rPr>
              <a:t>C</a:t>
            </a:r>
            <a:r>
              <a:rPr lang="zh-CN" altLang="en-US" sz="2400" b="1" dirty="0" smtClean="0">
                <a:solidFill>
                  <a:srgbClr val="5A0867"/>
                </a:solidFill>
                <a:latin typeface="微软雅黑" panose="020B0503020204020204" charset="-122"/>
                <a:ea typeface="微软雅黑" panose="020B0503020204020204" charset="-122"/>
              </a:rPr>
              <a:t>ontributions</a:t>
            </a:r>
            <a:r>
              <a:rPr lang="en-US" altLang="zh-CN" sz="2400" b="1" dirty="0" smtClean="0">
                <a:solidFill>
                  <a:srgbClr val="5A0867"/>
                </a:solidFill>
                <a:latin typeface="微软雅黑" panose="020B0503020204020204" charset="-122"/>
                <a:ea typeface="微软雅黑" panose="020B0503020204020204" charset="-122"/>
              </a:rPr>
              <a:t> </a:t>
            </a:r>
            <a:endParaRPr lang="en-US" altLang="zh-CN" sz="2400" b="1" dirty="0">
              <a:solidFill>
                <a:srgbClr val="5A0867"/>
              </a:solidFill>
              <a:latin typeface="微软雅黑" panose="020B0503020204020204" charset="-122"/>
              <a:ea typeface="微软雅黑" panose="020B0503020204020204" charset="-122"/>
            </a:endParaRPr>
          </a:p>
          <a:p>
            <a:endParaRPr lang="zh-CN" altLang="en-US" sz="1600" dirty="0" smtClean="0">
              <a:solidFill>
                <a:srgbClr val="5A0867"/>
              </a:solidFill>
              <a:latin typeface="微软雅黑" panose="020B0503020204020204" charset="-122"/>
              <a:ea typeface="微软雅黑" panose="020B0503020204020204" charset="-122"/>
            </a:endParaRPr>
          </a:p>
        </p:txBody>
      </p:sp>
      <p:pic>
        <p:nvPicPr>
          <p:cNvPr id="2" name="图片 1" descr="E:\工作\清华大学ppt\3\资源 7.png资源 7"/>
          <p:cNvPicPr>
            <a:picLocks noChangeAspect="1"/>
          </p:cNvPicPr>
          <p:nvPr/>
        </p:nvPicPr>
        <p:blipFill>
          <a:blip r:embed="rId3"/>
          <a:srcRect/>
          <a:stretch>
            <a:fillRect/>
          </a:stretch>
        </p:blipFill>
        <p:spPr>
          <a:xfrm flipV="1">
            <a:off x="393065" y="1174750"/>
            <a:ext cx="7320915" cy="76200"/>
          </a:xfrm>
          <a:prstGeom prst="rect">
            <a:avLst/>
          </a:prstGeom>
        </p:spPr>
      </p:pic>
      <p:grpSp>
        <p:nvGrpSpPr>
          <p:cNvPr id="9" name="组合 8"/>
          <p:cNvGrpSpPr/>
          <p:nvPr/>
        </p:nvGrpSpPr>
        <p:grpSpPr>
          <a:xfrm>
            <a:off x="770255" y="1809750"/>
            <a:ext cx="3565525" cy="4622165"/>
            <a:chOff x="8223" y="2993"/>
            <a:chExt cx="5044" cy="6686"/>
          </a:xfrm>
        </p:grpSpPr>
        <p:pic>
          <p:nvPicPr>
            <p:cNvPr id="3" name="图片 2"/>
            <p:cNvPicPr>
              <a:picLocks noChangeAspect="1"/>
            </p:cNvPicPr>
            <p:nvPr/>
          </p:nvPicPr>
          <p:blipFill>
            <a:blip r:embed="rId4"/>
            <a:srcRect l="20926" r="19977"/>
            <a:stretch>
              <a:fillRect/>
            </a:stretch>
          </p:blipFill>
          <p:spPr>
            <a:xfrm>
              <a:off x="8223" y="2993"/>
              <a:ext cx="5044" cy="4815"/>
            </a:xfrm>
            <a:prstGeom prst="ellipse">
              <a:avLst/>
            </a:prstGeom>
          </p:spPr>
        </p:pic>
        <p:pic>
          <p:nvPicPr>
            <p:cNvPr id="6" name="图片 5"/>
            <p:cNvPicPr>
              <a:picLocks noChangeAspect="1"/>
            </p:cNvPicPr>
            <p:nvPr/>
          </p:nvPicPr>
          <p:blipFill>
            <a:blip r:embed="rId4"/>
            <a:srcRect l="67346" t="33490" r="29795" b="62578"/>
            <a:stretch>
              <a:fillRect/>
            </a:stretch>
          </p:blipFill>
          <p:spPr>
            <a:xfrm>
              <a:off x="9789" y="8195"/>
              <a:ext cx="1912" cy="1484"/>
            </a:xfrm>
            <a:prstGeom prst="rect">
              <a:avLst/>
            </a:prstGeom>
          </p:spPr>
        </p:pic>
        <p:cxnSp>
          <p:nvCxnSpPr>
            <p:cNvPr id="7" name="直接连接符 6"/>
            <p:cNvCxnSpPr/>
            <p:nvPr/>
          </p:nvCxnSpPr>
          <p:spPr>
            <a:xfrm flipH="1">
              <a:off x="11695" y="4763"/>
              <a:ext cx="717" cy="488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直接连接符 11"/>
            <p:cNvCxnSpPr/>
            <p:nvPr/>
          </p:nvCxnSpPr>
          <p:spPr>
            <a:xfrm flipH="1">
              <a:off x="9800" y="4587"/>
              <a:ext cx="2409" cy="3654"/>
            </a:xfrm>
            <a:prstGeom prst="line">
              <a:avLst/>
            </a:prstGeom>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E:\工作\清华大学ppt\3\画板 1 副本 3.png画板 1 副本 3"/>
          <p:cNvPicPr>
            <a:picLocks noChangeAspect="1"/>
          </p:cNvPicPr>
          <p:nvPr>
            <p:custDataLst>
              <p:tags r:id="rId1"/>
            </p:custDataLst>
          </p:nvPr>
        </p:nvPicPr>
        <p:blipFill>
          <a:blip r:embed="rId2"/>
          <a:srcRect/>
          <a:stretch>
            <a:fillRect/>
          </a:stretch>
        </p:blipFill>
        <p:spPr>
          <a:xfrm>
            <a:off x="6668" y="953"/>
            <a:ext cx="12178030" cy="6856095"/>
          </a:xfrm>
          <a:prstGeom prst="rect">
            <a:avLst/>
          </a:prstGeom>
        </p:spPr>
      </p:pic>
      <p:sp>
        <p:nvSpPr>
          <p:cNvPr id="45" name="TextBox 3"/>
          <p:cNvSpPr txBox="1"/>
          <p:nvPr/>
        </p:nvSpPr>
        <p:spPr>
          <a:xfrm>
            <a:off x="715010" y="454025"/>
            <a:ext cx="3742055"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Related Work</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715010" y="2548890"/>
            <a:ext cx="10701655" cy="2009775"/>
          </a:xfrm>
          <a:prstGeom prst="rect">
            <a:avLst/>
          </a:prstGeom>
          <a:noFill/>
        </p:spPr>
        <p:txBody>
          <a:bodyPr wrap="square" rtlCol="0">
            <a:spAutoFit/>
          </a:bodyPr>
          <a:p>
            <a:pPr marL="171450" indent="-171450" algn="just">
              <a:lnSpc>
                <a:spcPct val="130000"/>
              </a:lnSpc>
              <a:buFont typeface="Arial" panose="020B0604020202020204" pitchFamily="34" charset="0"/>
              <a:buChar cha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As shown by Faster R-CNN</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and RetinaNet, the performance of the detection is sensitive to the size, proportion, and number of anchor boxes.</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171450" indent="-171450" algn="just">
              <a:lnSpc>
                <a:spcPct val="130000"/>
              </a:lnSpc>
              <a:buFont typeface="Arial" panose="020B0604020202020204" pitchFamily="34" charset="0"/>
              <a:buChar cha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Detectors difficulty handling object candidates with large shape variations, especially small objects.</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171450" indent="-171450" algn="just">
              <a:lnSpc>
                <a:spcPct val="130000"/>
              </a:lnSpc>
              <a:buFont typeface="Arial" panose="020B0604020202020204" pitchFamily="34" charset="0"/>
              <a:buChar char="•"/>
            </a:pP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They</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 also introduce complex computations into the training process and loss functions, such as calculating IoU.</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just">
              <a:lnSpc>
                <a:spcPct val="130000"/>
              </a:lnSpc>
            </a:pPr>
            <a:endParaRPr lang="en-US" altLang="zh-CN" sz="1200" dirty="0">
              <a:solidFill>
                <a:schemeClr val="tx1"/>
              </a:solidFill>
              <a:latin typeface="微软雅黑" panose="020B0503020204020204" charset="-122"/>
              <a:ea typeface="微软雅黑" panose="020B0503020204020204" charset="-122"/>
            </a:endParaRPr>
          </a:p>
          <a:p>
            <a:pPr algn="just">
              <a:lnSpc>
                <a:spcPct val="130000"/>
              </a:lnSpc>
            </a:pPr>
            <a:endParaRPr lang="en-US" altLang="zh-CN" sz="1200" dirty="0">
              <a:solidFill>
                <a:schemeClr val="tx1"/>
              </a:solidFill>
              <a:latin typeface="微软雅黑" panose="020B0503020204020204" charset="-122"/>
              <a:ea typeface="微软雅黑" panose="020B0503020204020204" charset="-122"/>
            </a:endParaRPr>
          </a:p>
        </p:txBody>
      </p:sp>
      <p:sp>
        <p:nvSpPr>
          <p:cNvPr id="10" name="TextBox 76"/>
          <p:cNvSpPr txBox="1"/>
          <p:nvPr/>
        </p:nvSpPr>
        <p:spPr>
          <a:xfrm>
            <a:off x="4076150" y="1669974"/>
            <a:ext cx="3978910" cy="706755"/>
          </a:xfrm>
          <a:prstGeom prst="rect">
            <a:avLst/>
          </a:prstGeom>
          <a:noFill/>
        </p:spPr>
        <p:txBody>
          <a:bodyPr wrap="none" rtlCol="0">
            <a:spAutoFit/>
          </a:bodyPr>
          <a:p>
            <a:pPr algn="l"/>
            <a:r>
              <a:rPr lang="zh-CN" altLang="en-US" sz="2400" b="1" dirty="0" smtClean="0">
                <a:solidFill>
                  <a:srgbClr val="5A0867"/>
                </a:solidFill>
                <a:latin typeface="微软雅黑" panose="020B0503020204020204" charset="-122"/>
                <a:ea typeface="微软雅黑" panose="020B0503020204020204" charset="-122"/>
              </a:rPr>
              <a:t>Anchor-based Detectors</a:t>
            </a:r>
            <a:r>
              <a:rPr lang="en-US" altLang="zh-CN" sz="2400" b="1" dirty="0" smtClean="0">
                <a:solidFill>
                  <a:srgbClr val="5A0867"/>
                </a:solidFill>
                <a:latin typeface="微软雅黑" panose="020B0503020204020204" charset="-122"/>
                <a:ea typeface="微软雅黑" panose="020B0503020204020204" charset="-122"/>
              </a:rPr>
              <a:t> </a:t>
            </a:r>
            <a:endParaRPr lang="en-US" altLang="zh-CN" sz="2400" b="1" dirty="0">
              <a:solidFill>
                <a:srgbClr val="5A0867"/>
              </a:solidFill>
              <a:latin typeface="微软雅黑" panose="020B0503020204020204" charset="-122"/>
              <a:ea typeface="微软雅黑" panose="020B0503020204020204" charset="-122"/>
            </a:endParaRPr>
          </a:p>
          <a:p>
            <a:pPr algn="l"/>
            <a:endParaRPr lang="zh-CN" altLang="en-US" sz="1600" dirty="0" smtClean="0">
              <a:solidFill>
                <a:srgbClr val="5A0867"/>
              </a:solidFill>
              <a:latin typeface="微软雅黑" panose="020B0503020204020204" charset="-122"/>
              <a:ea typeface="微软雅黑" panose="020B0503020204020204" charset="-122"/>
            </a:endParaRPr>
          </a:p>
        </p:txBody>
      </p:sp>
      <p:pic>
        <p:nvPicPr>
          <p:cNvPr id="2" name="图片 1" descr="E:\工作\清华大学ppt\3\资源 7.png资源 7"/>
          <p:cNvPicPr>
            <a:picLocks noChangeAspect="1"/>
          </p:cNvPicPr>
          <p:nvPr/>
        </p:nvPicPr>
        <p:blipFill>
          <a:blip r:embed="rId3"/>
          <a:srcRect/>
          <a:stretch>
            <a:fillRect/>
          </a:stretch>
        </p:blipFill>
        <p:spPr>
          <a:xfrm flipV="1">
            <a:off x="393065" y="1174750"/>
            <a:ext cx="7320915" cy="76200"/>
          </a:xfrm>
          <a:prstGeom prst="rect">
            <a:avLst/>
          </a:prstGeom>
        </p:spPr>
      </p:pic>
      <p:pic>
        <p:nvPicPr>
          <p:cNvPr id="3" name="图片 2"/>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tretch>
            <a:fillRect/>
          </a:stretch>
        </p:blipFill>
        <p:spPr>
          <a:xfrm>
            <a:off x="2072640" y="4335145"/>
            <a:ext cx="7200000" cy="24310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715010" y="479425"/>
            <a:ext cx="447421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Related Work</a:t>
            </a:r>
            <a:endParaRPr lang="en-US" sz="40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7" name="Rectangle 15"/>
          <p:cNvSpPr/>
          <p:nvPr/>
        </p:nvSpPr>
        <p:spPr>
          <a:xfrm>
            <a:off x="4551680" y="3782060"/>
            <a:ext cx="3035300" cy="2548890"/>
          </a:xfrm>
          <a:prstGeom prst="roundRect">
            <a:avLst>
              <a:gd name="adj" fmla="val 8335"/>
            </a:avLst>
          </a:prstGeom>
          <a:solidFill>
            <a:srgbClr val="BF2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 1"/>
          <p:cNvSpPr/>
          <p:nvPr/>
        </p:nvSpPr>
        <p:spPr>
          <a:xfrm>
            <a:off x="730885" y="1609090"/>
            <a:ext cx="3035300" cy="3045460"/>
          </a:xfrm>
          <a:prstGeom prst="roundRect">
            <a:avLst>
              <a:gd name="adj" fmla="val 7964"/>
            </a:avLst>
          </a:prstGeom>
          <a:solidFill>
            <a:srgbClr val="5A08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Box 11"/>
          <p:cNvSpPr txBox="1"/>
          <p:nvPr/>
        </p:nvSpPr>
        <p:spPr>
          <a:xfrm>
            <a:off x="1052195" y="1758315"/>
            <a:ext cx="2429510" cy="583565"/>
          </a:xfrm>
          <a:prstGeom prst="rect">
            <a:avLst/>
          </a:prstGeom>
          <a:noFill/>
        </p:spPr>
        <p:txBody>
          <a:bodyPr wrap="square" rtlCol="0">
            <a:spAutoFit/>
          </a:bodyPr>
          <a:p>
            <a:pPr algn="ctr"/>
            <a:r>
              <a:rPr lang="en-US" sz="3200" b="1" dirty="0">
                <a:solidFill>
                  <a:schemeClr val="bg1"/>
                </a:solidFill>
                <a:latin typeface="微软雅黑" panose="020B0503020204020204" charset="-122"/>
                <a:ea typeface="微软雅黑" panose="020B0503020204020204" charset="-122"/>
                <a:cs typeface="微软雅黑" panose="020B0503020204020204" charset="-122"/>
              </a:rPr>
              <a:t>YOLO</a:t>
            </a:r>
            <a:endParaRPr lang="en-US" sz="3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0" name="TextBox 6"/>
          <p:cNvSpPr txBox="1"/>
          <p:nvPr/>
        </p:nvSpPr>
        <p:spPr>
          <a:xfrm>
            <a:off x="986790" y="2286000"/>
            <a:ext cx="2623185" cy="2353310"/>
          </a:xfrm>
          <a:prstGeom prst="rect">
            <a:avLst/>
          </a:prstGeom>
          <a:noFill/>
        </p:spPr>
        <p:txBody>
          <a:bodyPr wrap="square" rtlCol="0">
            <a:spAutoFit/>
          </a:bodyPr>
          <a:p>
            <a:pPr lvl="0" algn="just">
              <a:lnSpc>
                <a:spcPct val="150000"/>
              </a:lnSpc>
              <a:defRPr/>
            </a:pPr>
            <a:r>
              <a:rPr lang="en-US" altLang="zh-CN" sz="1600" dirty="0">
                <a:solidFill>
                  <a:schemeClr val="bg1"/>
                </a:solidFill>
                <a:latin typeface="Times New Roman" panose="02020603050405020304" pitchFamily="18" charset="0"/>
                <a:ea typeface="微软雅黑" panose="020B0503020204020204" charset="-122"/>
                <a:cs typeface="Times New Roman" panose="02020603050405020304" pitchFamily="18" charset="0"/>
              </a:rPr>
              <a:t>It</a:t>
            </a:r>
            <a:r>
              <a:rPr lang="zh-CN" altLang="en-US" sz="1600" dirty="0">
                <a:solidFill>
                  <a:schemeClr val="bg1"/>
                </a:solidFill>
                <a:latin typeface="Times New Roman" panose="02020603050405020304" pitchFamily="18" charset="0"/>
                <a:ea typeface="微软雅黑" panose="020B0503020204020204" charset="-122"/>
                <a:cs typeface="Times New Roman" panose="02020603050405020304" pitchFamily="18" charset="0"/>
              </a:rPr>
              <a:t> predicts points near the center of the object's bounding box because they are believed to be able to produce higher quality detectio</a:t>
            </a:r>
            <a:r>
              <a:rPr lang="zh-CN" altLang="en-US" dirty="0">
                <a:solidFill>
                  <a:schemeClr val="bg1"/>
                </a:solidFill>
                <a:latin typeface="Times New Roman" panose="02020603050405020304" pitchFamily="18" charset="0"/>
                <a:ea typeface="微软雅黑" panose="020B0503020204020204" charset="-122"/>
                <a:cs typeface="Times New Roman" panose="02020603050405020304" pitchFamily="18" charset="0"/>
              </a:rPr>
              <a:t>ns</a:t>
            </a:r>
            <a:endParaRPr lang="zh-CN" altLang="en-US"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1" name="TextBox 11"/>
          <p:cNvSpPr txBox="1"/>
          <p:nvPr/>
        </p:nvSpPr>
        <p:spPr>
          <a:xfrm>
            <a:off x="4851400" y="4025900"/>
            <a:ext cx="2399030" cy="583565"/>
          </a:xfrm>
          <a:prstGeom prst="rect">
            <a:avLst/>
          </a:prstGeom>
          <a:noFill/>
        </p:spPr>
        <p:txBody>
          <a:bodyPr wrap="square" rtlCol="0">
            <a:spAutoFit/>
          </a:bodyPr>
          <a:p>
            <a:pPr algn="ctr"/>
            <a:r>
              <a:rPr lang="en-US" altLang="zh-CN" sz="3200" b="1" dirty="0" smtClean="0">
                <a:solidFill>
                  <a:schemeClr val="bg1"/>
                </a:solidFill>
                <a:latin typeface="微软雅黑" panose="020B0503020204020204" charset="-122"/>
                <a:ea typeface="微软雅黑" panose="020B0503020204020204" charset="-122"/>
                <a:cs typeface="微软雅黑" panose="020B0503020204020204" charset="-122"/>
              </a:rPr>
              <a:t>FCOS</a:t>
            </a:r>
            <a:endParaRPr lang="en-US" altLang="zh-CN" sz="3200" b="1" dirty="0" smtClean="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3" name="TextBox 6"/>
          <p:cNvSpPr txBox="1"/>
          <p:nvPr/>
        </p:nvSpPr>
        <p:spPr>
          <a:xfrm>
            <a:off x="4850765" y="4704715"/>
            <a:ext cx="2552065" cy="1198880"/>
          </a:xfrm>
          <a:prstGeom prst="rect">
            <a:avLst/>
          </a:prstGeom>
          <a:noFill/>
        </p:spPr>
        <p:txBody>
          <a:bodyPr wrap="square" rtlCol="0">
            <a:spAutoFit/>
          </a:bodyPr>
          <a:p>
            <a:pPr lvl="0" algn="just">
              <a:lnSpc>
                <a:spcPct val="150000"/>
              </a:lnSpc>
              <a:defRPr/>
            </a:pPr>
            <a:r>
              <a:rPr lang="en-US" altLang="zh-CN" sz="1600" dirty="0">
                <a:solidFill>
                  <a:schemeClr val="bg1"/>
                </a:solidFill>
                <a:latin typeface="Times New Roman" panose="02020603050405020304" pitchFamily="18" charset="0"/>
                <a:ea typeface="微软雅黑" panose="020B0503020204020204" charset="-122"/>
                <a:cs typeface="Times New Roman" panose="02020603050405020304" pitchFamily="18" charset="0"/>
              </a:rPr>
              <a:t>It</a:t>
            </a:r>
            <a:r>
              <a:rPr lang="zh-CN" altLang="en-US" sz="1600" dirty="0">
                <a:solidFill>
                  <a:schemeClr val="bg1"/>
                </a:solidFill>
                <a:latin typeface="Times New Roman" panose="02020603050405020304" pitchFamily="18" charset="0"/>
                <a:ea typeface="微软雅黑" panose="020B0503020204020204" charset="-122"/>
                <a:cs typeface="Times New Roman" panose="02020603050405020304" pitchFamily="18" charset="0"/>
              </a:rPr>
              <a:t> adds center-ness branching, enabling a better accuracy/speed trade-off.</a:t>
            </a:r>
            <a:endParaRPr lang="zh-CN" altLang="en-US" sz="160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6" name="TextBox 6"/>
          <p:cNvSpPr txBox="1"/>
          <p:nvPr/>
        </p:nvSpPr>
        <p:spPr>
          <a:xfrm>
            <a:off x="7975670" y="4616304"/>
            <a:ext cx="3687717" cy="2168525"/>
          </a:xfrm>
          <a:prstGeom prst="rect">
            <a:avLst/>
          </a:prstGeom>
          <a:noFill/>
        </p:spPr>
        <p:txBody>
          <a:bodyPr wrap="square" rtlCol="0">
            <a:spAutoFit/>
          </a:bodyPr>
          <a:p>
            <a:pPr lvl="0" indent="0" algn="just">
              <a:lnSpc>
                <a:spcPct val="150000"/>
              </a:lnSpc>
              <a:buNone/>
              <a:defRPr/>
            </a:pP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A</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nchor-free detectors often have complex output heads. This brings trouble to model training </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 loss function design</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a:latin typeface="Times New Roman" panose="02020603050405020304" pitchFamily="18" charset="0"/>
                <a:ea typeface="微软雅黑" panose="020B0503020204020204" charset="-122"/>
                <a:cs typeface="Times New Roman" panose="02020603050405020304" pitchFamily="18" charset="0"/>
                <a:sym typeface="+mn-ea"/>
              </a:rPr>
              <a:t>and</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 industrial applications.</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7" name="KOPPT"/>
          <p:cNvSpPr txBox="1"/>
          <p:nvPr/>
        </p:nvSpPr>
        <p:spPr>
          <a:xfrm>
            <a:off x="7975670" y="4165002"/>
            <a:ext cx="3587750" cy="46037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dirty="0" smtClean="0">
                <a:solidFill>
                  <a:srgbClr val="5A0867"/>
                </a:solidFill>
                <a:latin typeface="微软雅黑" panose="020B0503020204020204" charset="-122"/>
                <a:ea typeface="微软雅黑" panose="020B0503020204020204" charset="-122"/>
              </a:rPr>
              <a:t>Anchor-free Detectors</a:t>
            </a:r>
            <a:endParaRPr kumimoji="0" lang="zh-CN" altLang="en-US" sz="2400" b="1" i="0" u="none" strike="noStrike" kern="1200" cap="none" spc="0" normalizeH="0" baseline="0" noProof="0" dirty="0" smtClean="0">
              <a:ln>
                <a:noFill/>
              </a:ln>
              <a:solidFill>
                <a:srgbClr val="5A0867"/>
              </a:solidFill>
              <a:effectLst/>
              <a:uLnTx/>
              <a:uFillTx/>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7320915" cy="76200"/>
          </a:xfrm>
          <a:prstGeom prst="rect">
            <a:avLst/>
          </a:prstGeom>
        </p:spPr>
      </p:pic>
      <p:pic>
        <p:nvPicPr>
          <p:cNvPr id="3" name="图片 6" descr="C:\Users\DELL\Desktop\20170715081827257.jpg20170715081827257"/>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rcRect/>
          <a:stretch>
            <a:fillRect/>
          </a:stretch>
        </p:blipFill>
        <p:spPr>
          <a:xfrm>
            <a:off x="4719638" y="1430338"/>
            <a:ext cx="5391785" cy="2313305"/>
          </a:xfrm>
          <a:prstGeom prst="rect">
            <a:avLst/>
          </a:prstGeom>
          <a:noFill/>
          <a:ln>
            <a:noFill/>
          </a:ln>
        </p:spPr>
      </p:pic>
      <p:pic>
        <p:nvPicPr>
          <p:cNvPr id="19" name="图片 19" descr="C:\Users\DELL\Desktop\20210316213927771.png20210316213927771"/>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a:stretch>
            <a:fillRect/>
          </a:stretch>
        </p:blipFill>
        <p:spPr>
          <a:xfrm>
            <a:off x="529908" y="4690110"/>
            <a:ext cx="3418784" cy="216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715010" y="479425"/>
            <a:ext cx="3902075"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Related Work</a:t>
            </a:r>
            <a:endParaRPr lang="en-US" sz="40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521335" y="2249170"/>
            <a:ext cx="11066145" cy="1753235"/>
          </a:xfrm>
          <a:prstGeom prst="rect">
            <a:avLst/>
          </a:prstGeom>
          <a:noFill/>
        </p:spPr>
        <p:txBody>
          <a:bodyPr wrap="square" rtlCol="0">
            <a:spAutoFit/>
          </a:bodyPr>
          <a:p>
            <a:pPr marL="285750" lvl="0" indent="-285750">
              <a:lnSpc>
                <a:spcPct val="150000"/>
              </a:lnSpc>
              <a:buFont typeface="Arial" panose="020B0604020202020204" pitchFamily="34" charset="0"/>
              <a:buChar char="•"/>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As CenterNet first filled the input image into a square and resize it to 512×512. Its output heatmaps was 1/4 the size of the input after downsampling.</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lvl="0" indent="-285750">
              <a:lnSpc>
                <a:spcPct val="150000"/>
              </a:lnSpc>
              <a:buFont typeface="Arial" panose="020B0604020202020204" pitchFamily="34" charset="0"/>
              <a:buChar char="•"/>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The input image passes through the </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backbone</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 to obtain the feature map, and then enters the prediction module</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lvl="0" indent="-285750">
              <a:lnSpc>
                <a:spcPct val="150000"/>
              </a:lnSpc>
              <a:buFont typeface="Arial" panose="020B0604020202020204" pitchFamily="34" charset="0"/>
              <a:buChar char="•"/>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CenterNet's output head, the prediction module. It contains Heatmaps, Object size, and Offsets.</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7" name="KOPPT"/>
          <p:cNvSpPr txBox="1"/>
          <p:nvPr/>
        </p:nvSpPr>
        <p:spPr>
          <a:xfrm>
            <a:off x="415995" y="1464347"/>
            <a:ext cx="1755140" cy="46037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smtClean="0">
                <a:solidFill>
                  <a:srgbClr val="5A0867"/>
                </a:solidFill>
                <a:latin typeface="微软雅黑" panose="020B0503020204020204" charset="-122"/>
                <a:ea typeface="微软雅黑" panose="020B0503020204020204" charset="-122"/>
                <a:sym typeface="+mn-ea"/>
              </a:rPr>
              <a:t>CenterNet</a:t>
            </a:r>
            <a:endParaRPr kumimoji="0" lang="zh-CN" altLang="en-US" sz="2400" b="1" i="0" u="none" strike="noStrike" kern="1200" cap="none" spc="0" normalizeH="0" baseline="0" noProof="0" dirty="0" smtClean="0">
              <a:ln>
                <a:noFill/>
              </a:ln>
              <a:solidFill>
                <a:srgbClr val="5A0867"/>
              </a:solidFill>
              <a:effectLst/>
              <a:uLnTx/>
              <a:uFillTx/>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7320915" cy="76200"/>
          </a:xfrm>
          <a:prstGeom prst="rect">
            <a:avLst/>
          </a:prstGeom>
        </p:spPr>
      </p:pic>
      <p:pic>
        <p:nvPicPr>
          <p:cNvPr id="3" name="图片 6" descr="C:\Users\DELL\Desktop\20170715081827257.jpg20170715081827257"/>
          <p:cNvPicPr>
            <a:picLocks noChangeAspect="1"/>
          </p:cNvPicPr>
          <p:nvPr/>
        </p:nvPicPr>
        <p:blipFill>
          <a:blip r:embed="rId3">
            <a:clrChange>
              <a:clrFrom>
                <a:srgbClr val="FFFFFF">
                  <a:alpha val="100000"/>
                </a:srgbClr>
              </a:clrFrom>
              <a:clrTo>
                <a:srgbClr val="FFFFFF">
                  <a:alpha val="100000"/>
                  <a:alpha val="0"/>
                </a:srgbClr>
              </a:clrTo>
            </a:clrChange>
          </a:blip>
          <a:srcRect/>
          <a:stretch>
            <a:fillRect/>
          </a:stretch>
        </p:blipFill>
        <p:spPr>
          <a:xfrm>
            <a:off x="1237615" y="4070350"/>
            <a:ext cx="9057600" cy="32208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Our Approach</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612775" y="4276090"/>
            <a:ext cx="10966450" cy="2584450"/>
          </a:xfrm>
          <a:prstGeom prst="rect">
            <a:avLst/>
          </a:prstGeom>
          <a:noFill/>
        </p:spPr>
        <p:txBody>
          <a:bodyPr wrap="square" rtlCol="0">
            <a:spAutoFit/>
          </a:bodyPr>
          <a:p>
            <a:pPr marL="285750" indent="-285750">
              <a:lnSpc>
                <a:spcPct val="150000"/>
              </a:lnSpc>
              <a:buFont typeface="Arial" panose="020B0604020202020204" pitchFamily="34" charset="0"/>
              <a:buChar char="•"/>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(a) shows CenterNet's output head. It contains Heatmaps, Object size, and Offsets. </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(b) shows the output head of FCOS. It contains Classification, Center-ness and Regression at different scales. </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(c) shows the output head of our method. It only contains Classification Heatmaps.</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We design the heatmaps to be as large as the input image, so that we can directly get to the object center point without offsets according to the heatmaps.</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defRPr/>
            </a:pP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7" name="KOPPT"/>
          <p:cNvSpPr txBox="1"/>
          <p:nvPr/>
        </p:nvSpPr>
        <p:spPr>
          <a:xfrm>
            <a:off x="415995" y="1464347"/>
            <a:ext cx="2077085"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output head</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pic>
        <p:nvPicPr>
          <p:cNvPr id="8" name="图片 1"/>
          <p:cNvPicPr>
            <a:picLocks noChangeAspect="1"/>
          </p:cNvPicPr>
          <p:nvPr>
            <p:custDataLst>
              <p:tags r:id="rId3"/>
            </p:custDataLst>
          </p:nvPr>
        </p:nvPicPr>
        <p:blipFill>
          <a:blip r:embed="rId4"/>
          <a:stretch>
            <a:fillRect/>
          </a:stretch>
        </p:blipFill>
        <p:spPr>
          <a:xfrm>
            <a:off x="1250315" y="1972628"/>
            <a:ext cx="9072000" cy="22161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E:\工作\清华大学ppt\3\画板 1 副本 3.png画板 1 副本 3"/>
          <p:cNvPicPr>
            <a:picLocks noChangeAspect="1"/>
          </p:cNvPicPr>
          <p:nvPr/>
        </p:nvPicPr>
        <p:blipFill>
          <a:blip r:embed="rId1"/>
          <a:srcRect/>
          <a:stretch>
            <a:fillRect/>
          </a:stretch>
        </p:blipFill>
        <p:spPr>
          <a:xfrm>
            <a:off x="6668" y="953"/>
            <a:ext cx="12178030" cy="6856095"/>
          </a:xfrm>
          <a:prstGeom prst="rect">
            <a:avLst/>
          </a:prstGeom>
        </p:spPr>
      </p:pic>
      <p:sp>
        <p:nvSpPr>
          <p:cNvPr id="45" name="TextBox 3"/>
          <p:cNvSpPr txBox="1"/>
          <p:nvPr/>
        </p:nvSpPr>
        <p:spPr>
          <a:xfrm>
            <a:off x="408305" y="479425"/>
            <a:ext cx="8412480" cy="706755"/>
          </a:xfrm>
          <a:prstGeom prst="rect">
            <a:avLst/>
          </a:prstGeom>
          <a:noFill/>
        </p:spPr>
        <p:txBody>
          <a:bodyPr wrap="square" rtlCol="0">
            <a:spAutoFit/>
          </a:bodyPr>
          <a:p>
            <a:r>
              <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Our Approach</a:t>
            </a:r>
            <a:endParaRPr lang="zh-CN" altLang="en-US" sz="40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6"/>
          <p:cNvSpPr txBox="1"/>
          <p:nvPr/>
        </p:nvSpPr>
        <p:spPr>
          <a:xfrm>
            <a:off x="393700" y="2066290"/>
            <a:ext cx="4331970" cy="4246245"/>
          </a:xfrm>
          <a:prstGeom prst="rect">
            <a:avLst/>
          </a:prstGeom>
          <a:noFill/>
        </p:spPr>
        <p:txBody>
          <a:bodyPr wrap="square" rtlCol="0">
            <a:spAutoFit/>
          </a:bodyPr>
          <a:p>
            <a:pPr marL="285750" indent="-285750" algn="just">
              <a:lnSpc>
                <a:spcPct val="150000"/>
              </a:lnSpc>
              <a:buFont typeface="Arial" panose="020B0604020202020204" pitchFamily="34" charset="0"/>
              <a:buChar char="•"/>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CenterNet limited the size of the input image to 512×512 by padding and resizing. The heatmap size was 128×128, and the heat spots of the two objects were circular. </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50000"/>
              </a:lnSpc>
              <a:buFont typeface="Arial" panose="020B0604020202020204" pitchFamily="34" charset="0"/>
              <a:buChar char="•"/>
              <a:defRPr/>
            </a:pP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Our method does not need to limit the input image size, and the heat map size is the same size. The heat spot shape of an object is related to its horizontal and vertical size.</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7" name="KOPPT"/>
          <p:cNvSpPr txBox="1"/>
          <p:nvPr/>
        </p:nvSpPr>
        <p:spPr>
          <a:xfrm>
            <a:off x="415995" y="1464347"/>
            <a:ext cx="1741170" cy="460375"/>
          </a:xfrm>
          <a:prstGeom prst="rect">
            <a:avLst/>
          </a:prstGeom>
          <a:noFill/>
        </p:spPr>
        <p:txBody>
          <a:bodyPr wrap="none" rtlCol="0">
            <a:spAutoFit/>
          </a:bodyPr>
          <a:p>
            <a:pPr marR="0" indent="0" algn="l" defTabSz="914400" fontAlgn="auto">
              <a:lnSpc>
                <a:spcPct val="100000"/>
              </a:lnSpc>
              <a:spcBef>
                <a:spcPts val="0"/>
              </a:spcBef>
              <a:spcAft>
                <a:spcPts val="0"/>
              </a:spcAft>
              <a:buClrTx/>
              <a:buSzTx/>
              <a:buFontTx/>
              <a:buNone/>
              <a:defRPr/>
            </a:pPr>
            <a:r>
              <a:rPr kumimoji="0" lang="zh-CN" altLang="en-US" sz="2400" b="1" i="0" kern="1200" cap="none" spc="0" normalizeH="0" baseline="0" dirty="0" smtClean="0">
                <a:solidFill>
                  <a:srgbClr val="5A0867"/>
                </a:solidFill>
                <a:latin typeface="微软雅黑" panose="020B0503020204020204" charset="-122"/>
                <a:ea typeface="微软雅黑" panose="020B0503020204020204" charset="-122"/>
              </a:rPr>
              <a:t>Heatmaps</a:t>
            </a:r>
            <a:endParaRPr kumimoji="0" lang="zh-CN" altLang="en-US" sz="2400" b="1" i="0" kern="1200" cap="none" spc="0" normalizeH="0" baseline="0" noProof="0" dirty="0" smtClean="0">
              <a:solidFill>
                <a:srgbClr val="5A0867"/>
              </a:solidFill>
              <a:latin typeface="Impact" panose="020B0806030902050204"/>
              <a:ea typeface="微软雅黑" panose="020B0503020204020204" charset="-122"/>
              <a:cs typeface="Calibri" panose="020F0502020204030204"/>
            </a:endParaRPr>
          </a:p>
        </p:txBody>
      </p:sp>
      <p:pic>
        <p:nvPicPr>
          <p:cNvPr id="2" name="图片 1" descr="E:\工作\清华大学ppt\3\资源 7.png资源 7"/>
          <p:cNvPicPr>
            <a:picLocks noChangeAspect="1"/>
          </p:cNvPicPr>
          <p:nvPr/>
        </p:nvPicPr>
        <p:blipFill>
          <a:blip r:embed="rId2"/>
          <a:srcRect/>
          <a:stretch>
            <a:fillRect/>
          </a:stretch>
        </p:blipFill>
        <p:spPr>
          <a:xfrm flipV="1">
            <a:off x="393065" y="1174750"/>
            <a:ext cx="8376920" cy="86995"/>
          </a:xfrm>
          <a:prstGeom prst="rect">
            <a:avLst/>
          </a:prstGeom>
        </p:spPr>
      </p:pic>
      <p:pic>
        <p:nvPicPr>
          <p:cNvPr id="5" name="图片 1"/>
          <p:cNvPicPr>
            <a:picLocks noChangeAspect="1"/>
          </p:cNvPicPr>
          <p:nvPr/>
        </p:nvPicPr>
        <p:blipFill>
          <a:blip r:embed="rId3"/>
          <a:stretch>
            <a:fillRect/>
          </a:stretch>
        </p:blipFill>
        <p:spPr>
          <a:xfrm>
            <a:off x="4929188" y="1441450"/>
            <a:ext cx="6351897" cy="5407200"/>
          </a:xfrm>
          <a:prstGeom prst="rect">
            <a:avLst/>
          </a:prstGeom>
          <a:noFill/>
          <a:ln>
            <a:no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UNIT_TABLE_BEAUTIFY" val="smartTable{a4eefdab-9be4-4286-a4e3-31e79c80b668}"/>
  <p:tag name="TABLE_ENDDRAG_ORIGIN_RECT" val="685*311"/>
  <p:tag name="TABLE_ENDDRAG_RECT" val="247*180*685*311"/>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UNIT_TABLE_BEAUTIFY" val="smartTable{f8b7e3e5-d7d3-4072-9738-b842bbfe8928}"/>
  <p:tag name="TABLE_ENDDRAG_ORIGIN_RECT" val="513*324"/>
  <p:tag name="TABLE_ENDDRAG_RECT" val="362*236*513*324"/>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UNIT_TABLE_BEAUTIFY" val="smartTable{2a1c70e4-af50-49d6-aba6-c0c0f21eacf5}"/>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TABLE_BEAUTIFY" val="smartTable{8a2850e5-9fd2-4ed8-8e79-948e4b91e829}"/>
  <p:tag name="TABLE_ENDDRAG_ORIGIN_RECT" val="409*86"/>
  <p:tag name="TABLE_ENDDRAG_RECT" val="425*406*409*86"/>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KSO_WPP_MARK_KEY" val="5382aeaa-7ab5-44fd-8a98-a9f4a1c18303"/>
  <p:tag name="COMMONDATA" val="eyJoZGlkIjoiZjVhNGJiMWVmZTg4ZjFhYWZhYWFiMzBkODkwYWRkZmU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7043</Words>
  <Application>WPS 演示</Application>
  <PresentationFormat>宽屏</PresentationFormat>
  <Paragraphs>592</Paragraphs>
  <Slides>17</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17</vt:i4>
      </vt:variant>
    </vt:vector>
  </HeadingPairs>
  <TitlesOfParts>
    <vt:vector size="29" baseType="lpstr">
      <vt:lpstr>Arial</vt:lpstr>
      <vt:lpstr>宋体</vt:lpstr>
      <vt:lpstr>Wingdings</vt:lpstr>
      <vt:lpstr>微软雅黑</vt:lpstr>
      <vt:lpstr>Times New Roman</vt:lpstr>
      <vt:lpstr>Impact</vt:lpstr>
      <vt:lpstr>Calibri</vt:lpstr>
      <vt:lpstr>Wingdings 2</vt:lpstr>
      <vt:lpstr>Arial Unicode MS</vt:lpstr>
      <vt:lpstr>Office 主题</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dc:creator>
  <cp:lastModifiedBy>Wu</cp:lastModifiedBy>
  <cp:revision>31</cp:revision>
  <dcterms:created xsi:type="dcterms:W3CDTF">2021-12-09T03:20:00Z</dcterms:created>
  <dcterms:modified xsi:type="dcterms:W3CDTF">2023-07-23T03:08:31Z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7F48595553C54FA0A451DB078B36F22B</vt:lpwstr>
  </property>
  <property fmtid="{D5CDD505-2E9C-101B-9397-08002B2CF9AE}" pid="3" name="KSOProductBuildVer">
    <vt:lpwstr>2052-11.1.0.13703</vt:lpwstr>
  </property>
</Properties>
</file>